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1"/>
  </p:sldMasterIdLst>
  <p:notesMasterIdLst>
    <p:notesMasterId r:id="rId12"/>
  </p:notesMasterIdLst>
  <p:sldIdLst>
    <p:sldId id="323" r:id="rId2"/>
    <p:sldId id="324" r:id="rId3"/>
    <p:sldId id="325" r:id="rId4"/>
    <p:sldId id="326" r:id="rId5"/>
    <p:sldId id="327" r:id="rId6"/>
    <p:sldId id="329" r:id="rId7"/>
    <p:sldId id="328" r:id="rId8"/>
    <p:sldId id="330" r:id="rId9"/>
    <p:sldId id="331" r:id="rId10"/>
    <p:sldId id="33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8417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5878A-3AA8-47FF-BCEA-8B19A2A0C4A2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6EAAB6-4F66-4170-8834-D502D435A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65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.emf"/><Relationship Id="rId4" Type="http://schemas.openxmlformats.org/officeDocument/2006/relationships/image" Target="../media/image7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7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2.emf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7.emf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6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7472" y="862013"/>
              <a:ext cx="220410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5" cy="6855967"/>
            <a:chOff x="1356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691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71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7"/>
            <a:ext cx="12188385" cy="6855967"/>
            <a:chOff x="678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0480" y="86677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15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3575" y="871537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59402" y="3097907"/>
            <a:ext cx="5998164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50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289" y="871538"/>
              <a:ext cx="268047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0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0243" y="859632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61935" y="3101613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4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7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7"/>
            <a:ext cx="12188385" cy="6855967"/>
            <a:chOff x="1694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899" y="869156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60533" y="2955008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65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6526" y="854676"/>
              <a:ext cx="262714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806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8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98433" y="864394"/>
              <a:ext cx="262003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19800" y="43215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712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8" cy="6855968"/>
            <a:chOff x="1355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227" y="86201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7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13571" y="2539584"/>
            <a:ext cx="1753480" cy="17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24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89" y="866775"/>
              <a:ext cx="265558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39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565" y="864395"/>
              <a:ext cx="266269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05627" y="4181809"/>
            <a:ext cx="5651940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04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0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3269" y="869156"/>
              <a:ext cx="265203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6727" y="4334210"/>
            <a:ext cx="574084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838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712" y="1018"/>
            <a:ext cx="12188385" cy="6855967"/>
            <a:chOff x="2033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5227" y="864394"/>
              <a:ext cx="247072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838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1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459967" y="869156"/>
              <a:ext cx="246006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6979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27850" y="857250"/>
              <a:ext cx="228231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8117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06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8"/>
            <a:ext cx="12188383" cy="6855964"/>
            <a:chOff x="1356" y="763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3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637034" y="864394"/>
              <a:ext cx="227164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689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377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5216" y="847724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1533" y="3048779"/>
            <a:ext cx="498061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86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4" y="1018"/>
            <a:ext cx="12188385" cy="6855967"/>
            <a:chOff x="677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7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1689" y="850107"/>
              <a:ext cx="2684025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265" y="2953746"/>
            <a:ext cx="390944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335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1858" y="869156"/>
              <a:ext cx="266980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4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68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5" y="1016"/>
            <a:ext cx="12188387" cy="6855968"/>
            <a:chOff x="1354" y="762"/>
            <a:chExt cx="9141290" cy="5141976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0" cy="51419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4007" y="851877"/>
              <a:ext cx="2684831" cy="357317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5691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4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572" y="873919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0" y="4338444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685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260" y="1018"/>
            <a:ext cx="12188385" cy="6855967"/>
            <a:chOff x="1694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694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737" y="859632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059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5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2" y="1017"/>
            <a:ext cx="12188385" cy="6855967"/>
            <a:chOff x="2033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3" y="762"/>
              <a:ext cx="9141289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7393" y="866776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53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9996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0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1810" y="1018"/>
            <a:ext cx="12188380" cy="6855964"/>
            <a:chOff x="1357" y="763"/>
            <a:chExt cx="9141285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28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161" y="877094"/>
              <a:ext cx="2691135" cy="343833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3230" y="3097907"/>
            <a:ext cx="551696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85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1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7128" y="879475"/>
              <a:ext cx="2684025" cy="342768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672000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9" name="Picture 8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52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0" y="1017"/>
            <a:ext cx="12188384" cy="6855967"/>
            <a:chOff x="0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762"/>
              <a:ext cx="9141288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51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37861" y="3048779"/>
            <a:ext cx="56396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283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2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1807" y="1017"/>
            <a:ext cx="12188384" cy="6855967"/>
            <a:chOff x="1355" y="762"/>
            <a:chExt cx="9141288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58898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11" name="Picture 10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796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700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6518" y="882456"/>
              <a:ext cx="2662695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4" y="4334210"/>
            <a:ext cx="58843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494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4873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8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257" y="850105"/>
              <a:ext cx="269113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2319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00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54871"/>
              <a:ext cx="2684025" cy="35520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876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62493" y="847724"/>
              <a:ext cx="2669805" cy="357331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9940" y="3048779"/>
            <a:ext cx="5499405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32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7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6715" y="854869"/>
              <a:ext cx="2659140" cy="35591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618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9815" y="856290"/>
              <a:ext cx="2691135" cy="3488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860" y="3048779"/>
            <a:ext cx="5614207" cy="615883"/>
          </a:xfrm>
        </p:spPr>
        <p:txBody>
          <a:bodyPr anchor="t" anchorCtr="0">
            <a:noAutofit/>
          </a:bodyPr>
          <a:lstStyle>
            <a:lvl1pPr algn="r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8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2515" y="862012"/>
              <a:ext cx="2684025" cy="34809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45" y="2953746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E60000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E60000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00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6" y="1016"/>
            <a:ext cx="12188388" cy="6855968"/>
            <a:chOff x="1354" y="762"/>
            <a:chExt cx="9141291" cy="5141976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4" y="762"/>
              <a:ext cx="9141291" cy="514197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48398" y="881063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5" y="4181809"/>
            <a:ext cx="5401731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7925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19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5693" y="883444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55834" y="4334210"/>
            <a:ext cx="5401733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 descr="New_VF_Icon_RGB_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567" y="6062988"/>
            <a:ext cx="528000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296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7" y="1016"/>
            <a:ext cx="12188384" cy="6855965"/>
            <a:chOff x="1355" y="762"/>
            <a:chExt cx="9141288" cy="5141974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8" cy="51419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5955" y="861748"/>
              <a:ext cx="2691135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66829" y="3097907"/>
            <a:ext cx="560102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08" y="1018"/>
            <a:ext cx="12188385" cy="6855967"/>
            <a:chOff x="1355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355" y="763"/>
              <a:ext cx="9141289" cy="51419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258752" y="854869"/>
              <a:ext cx="2666250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95433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26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4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1810" y="1017"/>
            <a:ext cx="12188380" cy="6855963"/>
            <a:chOff x="1357" y="763"/>
            <a:chExt cx="9141285" cy="5141972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7" y="763"/>
              <a:ext cx="9141285" cy="514197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39510" y="866472"/>
              <a:ext cx="2684025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271466" y="2962213"/>
            <a:ext cx="5372677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0190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One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4069" y="1130937"/>
            <a:ext cx="3604236" cy="480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511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Red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43643" y="1143059"/>
            <a:ext cx="3570709" cy="477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rgbClr val="FFFFFF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5834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9949" y="1148673"/>
            <a:ext cx="3590920" cy="478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5929" y="3747514"/>
            <a:ext cx="5507572" cy="673149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5236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36774" y="1141612"/>
            <a:ext cx="3571793" cy="47726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3229" y="3774168"/>
            <a:ext cx="5507572" cy="92674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 baseline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>
                <a:solidFill>
                  <a:srgbClr val="E60000"/>
                </a:solidFill>
              </a:rPr>
              <a:t>Insert Confidentiality Level in slide footer </a:t>
            </a:r>
            <a:endParaRPr lang="en-GB" dirty="0">
              <a:solidFill>
                <a:srgbClr val="E6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5129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4434" y="274638"/>
            <a:ext cx="8718551" cy="88997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13E0-1BF9-4F36-B6B6-7075ADF479A3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 dirty="0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34434" y="1164610"/>
            <a:ext cx="11523133" cy="4804391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09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89BFD1E-ECE5-48A8-A85F-CDB97DF3D0A3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39934" y="1164168"/>
            <a:ext cx="5617633" cy="480483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una imagen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282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85E4CA-CDEB-48CC-A883-11DA456DFE95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8"/>
          </p:nvPr>
        </p:nvSpPr>
        <p:spPr>
          <a:xfrm>
            <a:off x="6239934" y="1168400"/>
            <a:ext cx="5617633" cy="4800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s-ES"/>
              <a:t>Haga clic en el icono para agregar un gráfico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334434" y="1164168"/>
            <a:ext cx="5617633" cy="480483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476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and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34615" y="1110767"/>
            <a:ext cx="3667807" cy="4983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860" y="3276600"/>
            <a:ext cx="4378689" cy="1320800"/>
          </a:xfrm>
        </p:spPr>
        <p:txBody>
          <a:bodyPr anchor="ctr" anchorCtr="0">
            <a:noAutofit/>
          </a:bodyPr>
          <a:lstStyle>
            <a:lvl1pPr>
              <a:lnSpc>
                <a:spcPct val="80000"/>
              </a:lnSpc>
              <a:defRPr sz="3200"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BA10DF-E760-440C-ABB5-D0DA7FE6AAD3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5947834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329790" y="2096970"/>
            <a:ext cx="2078567" cy="3872031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marL="0" indent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None/>
              <a:defRPr sz="1600"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26942607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496F866-3208-4CAE-936D-89A0FA18BA4C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9281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2 Two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8" y="1017"/>
            <a:ext cx="12188385" cy="6855967"/>
            <a:chOff x="1355" y="762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5" y="762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74768" y="878682"/>
              <a:ext cx="2659140" cy="353779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73233" y="4334210"/>
            <a:ext cx="5791200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54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068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9607" y="1092083"/>
            <a:ext cx="3011261" cy="4056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A40A51-5202-496B-9F68-841EDBC5D003}" type="datetime3">
              <a:rPr lang="en-US" smtClean="0">
                <a:solidFill>
                  <a:srgbClr val="FFFFFF"/>
                </a:solidFill>
              </a:rPr>
              <a:pPr/>
              <a:t>1 June 2021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032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53074" y="1092141"/>
            <a:ext cx="3011217" cy="40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5133" y="2729090"/>
            <a:ext cx="3788833" cy="110631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2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A61FE51-EA49-4B86-9603-A9524C08F09A}" type="datetime3">
              <a:rPr lang="en-US" smtClean="0">
                <a:solidFill>
                  <a:srgbClr val="000000"/>
                </a:solidFill>
              </a:rPr>
              <a:pPr/>
              <a:t>1 June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480973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0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BAE81E-EACB-454D-9F8B-A0E7F9327681}" type="datetime3">
              <a:rPr lang="en-US" smtClean="0">
                <a:solidFill>
                  <a:srgbClr val="FFFFFF"/>
                </a:solidFill>
              </a:rPr>
              <a:pPr/>
              <a:t>1 June 2021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486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52066" y="2573523"/>
            <a:ext cx="5905501" cy="1400512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000" b="1" cap="none" baseline="0">
                <a:solidFill>
                  <a:schemeClr val="accent1"/>
                </a:solidFill>
                <a:latin typeface="Vodafone Rg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DC73E36-085C-4153-95E1-58DF517AFA5B}" type="datetime3">
              <a:rPr lang="en-US" smtClean="0">
                <a:solidFill>
                  <a:srgbClr val="000000"/>
                </a:solidFill>
              </a:rPr>
              <a:pPr/>
              <a:t>1 June 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191910"/>
            <a:ext cx="5892799" cy="4380087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44266" spc="-1333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6586528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x3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2144535" y="355601"/>
            <a:ext cx="7902932" cy="5927199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4x3 video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3FBC50-AC9D-4FC9-99BA-B0CB71372F1A}" type="datetime3">
              <a:rPr lang="en-US" smtClean="0">
                <a:solidFill>
                  <a:srgbClr val="FFFFFF"/>
                </a:solidFill>
              </a:rPr>
              <a:pPr/>
              <a:t>1 June 2021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189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x9 Video placehol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1096434" y="355200"/>
            <a:ext cx="9999135" cy="5624513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16x9 video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>
                <a:solidFill>
                  <a:srgbClr val="FFFFFF"/>
                </a:solidFill>
              </a:rPr>
              <a:t>Insert Confidentiality Level in slide footer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FFFFFF"/>
                </a:solidFill>
              </a:rPr>
              <a:pPr/>
              <a:t>‹#›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56EA0D-61E6-4B1B-8DDB-604368F0E3C0}" type="datetime3">
              <a:rPr lang="en-US" smtClean="0">
                <a:solidFill>
                  <a:srgbClr val="FFFFFF"/>
                </a:solidFill>
              </a:rPr>
              <a:pPr/>
              <a:t>1 June 2021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500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frame 16x9 Video placehol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Insert full frame 16x9 video</a:t>
            </a:r>
          </a:p>
        </p:txBody>
      </p:sp>
    </p:spTree>
    <p:extLst>
      <p:ext uri="{BB962C8B-B14F-4D97-AF65-F5344CB8AC3E}">
        <p14:creationId xmlns:p14="http://schemas.microsoft.com/office/powerpoint/2010/main" val="2738903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2713" y="1019"/>
            <a:ext cx="12188383" cy="6855964"/>
            <a:chOff x="2034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2034" y="764"/>
              <a:ext cx="9141287" cy="514197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8022" y="862012"/>
              <a:ext cx="2673360" cy="356976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8266" y="3787856"/>
            <a:ext cx="5124117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3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809" y="1019"/>
            <a:ext cx="12188383" cy="6855964"/>
            <a:chOff x="1356" y="764"/>
            <a:chExt cx="9141287" cy="5141973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356" y="764"/>
              <a:ext cx="9141287" cy="514197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253162" y="878529"/>
              <a:ext cx="2666250" cy="3562656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53085" y="3748612"/>
            <a:ext cx="3687239" cy="855857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933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rgbClr val="FFFFFF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Insert Confidentiality Level in slide footer 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17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Image 4 On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905" y="1018"/>
            <a:ext cx="12188385" cy="6855967"/>
            <a:chOff x="678" y="763"/>
            <a:chExt cx="9141289" cy="5141975"/>
          </a:xfrm>
        </p:grpSpPr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78" y="763"/>
              <a:ext cx="9141289" cy="51419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710181" y="854869"/>
              <a:ext cx="2207655" cy="35484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2133" y="4181809"/>
            <a:ext cx="5712099" cy="615883"/>
          </a:xfr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4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436" y="5385814"/>
            <a:ext cx="2787265" cy="910516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867">
                <a:solidFill>
                  <a:schemeClr val="bg1"/>
                </a:solidFill>
                <a:latin typeface="Vodafone Rg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srgbClr val="FFFFFF"/>
                </a:solidFill>
              </a:rPr>
              <a:t>Insert Confidentiality Level in slide footer 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9"/>
          <a:stretch>
            <a:fillRect/>
          </a:stretch>
        </p:blipFill>
        <p:spPr>
          <a:xfrm>
            <a:off x="11329121" y="6062988"/>
            <a:ext cx="528447" cy="52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433" y="274638"/>
            <a:ext cx="11514035" cy="8899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33" y="1164610"/>
            <a:ext cx="7848600" cy="48043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20394" y="6284182"/>
            <a:ext cx="551213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067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>
                <a:solidFill>
                  <a:srgbClr val="000000"/>
                </a:solidFill>
              </a:rPr>
              <a:pPr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37860" y="6282799"/>
            <a:ext cx="278384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1067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>
                <a:solidFill>
                  <a:srgbClr val="000000"/>
                </a:solidFill>
              </a:rPr>
              <a:t>Insert Confidentiality Level in slide footer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183033" y="6282799"/>
            <a:ext cx="2844800" cy="31851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1067" smtClean="0"/>
            </a:lvl1pPr>
          </a:lstStyle>
          <a:p>
            <a:fld id="{5ACE7FFD-0E67-4B6B-A6A9-E7C83785CC72}" type="datetime3">
              <a:rPr lang="en-US">
                <a:solidFill>
                  <a:srgbClr val="000000"/>
                </a:solidFill>
              </a:rPr>
              <a:pPr/>
              <a:t>1 June 2021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3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  <p:sldLayoutId id="2147483778" r:id="rId50"/>
    <p:sldLayoutId id="2147483779" r:id="rId51"/>
    <p:sldLayoutId id="2147483780" r:id="rId52"/>
    <p:sldLayoutId id="2147483781" r:id="rId53"/>
    <p:sldLayoutId id="2147483782" r:id="rId54"/>
    <p:sldLayoutId id="2147483783" r:id="rId55"/>
    <p:sldLayoutId id="2147483784" r:id="rId56"/>
    <p:sldLayoutId id="2147483785" r:id="rId57"/>
    <p:sldLayoutId id="2147483786" r:id="rId58"/>
    <p:sldLayoutId id="2147483787" r:id="rId59"/>
    <p:sldLayoutId id="2147483788" r:id="rId60"/>
    <p:sldLayoutId id="2147483789" r:id="rId61"/>
    <p:sldLayoutId id="2147483790" r:id="rId62"/>
    <p:sldLayoutId id="2147483791" r:id="rId63"/>
    <p:sldLayoutId id="2147483792" r:id="rId64"/>
    <p:sldLayoutId id="2147483793" r:id="rId65"/>
    <p:sldLayoutId id="2147483794" r:id="rId66"/>
    <p:sldLayoutId id="2147483795" r:id="rId67"/>
  </p:sldLayoutIdLst>
  <p:hf hdr="0" ftr="0"/>
  <p:txStyles>
    <p:titleStyle>
      <a:lvl1pPr algn="l" defTabSz="1219170" rtl="0" eaLnBrk="1" latinLnBrk="0" hangingPunct="1">
        <a:lnSpc>
          <a:spcPct val="8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84146" indent="-184146" algn="l" defTabSz="1219170" rtl="0" eaLnBrk="1" latinLnBrk="0" hangingPunct="1">
        <a:spcBef>
          <a:spcPts val="0"/>
        </a:spcBef>
        <a:spcAft>
          <a:spcPts val="800"/>
        </a:spcAft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463539" indent="-196846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514338" indent="194728" algn="l" defTabSz="1219170" rtl="0" eaLnBrk="1" latinLnBrk="0" hangingPunct="1">
        <a:spcBef>
          <a:spcPts val="0"/>
        </a:spcBef>
        <a:spcAft>
          <a:spcPts val="400"/>
        </a:spcAft>
        <a:buClr>
          <a:schemeClr val="accent1"/>
        </a:buClr>
        <a:buFont typeface="Calibri" pitchFamily="34" charset="0"/>
        <a:buChar char="–"/>
        <a:defRPr sz="1867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956709" indent="-201079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170" indent="-215895" algn="l" defTabSz="121917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9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4"/>
          <p:cNvSpPr txBox="1">
            <a:spLocks/>
          </p:cNvSpPr>
          <p:nvPr/>
        </p:nvSpPr>
        <p:spPr>
          <a:xfrm>
            <a:off x="482757" y="4097361"/>
            <a:ext cx="3738866" cy="2364760"/>
          </a:xfrm>
          <a:prstGeom prst="rect">
            <a:avLst/>
          </a:prstGeom>
        </p:spPr>
        <p:txBody>
          <a:bodyPr/>
          <a:lstStyle>
            <a:lvl1pPr marL="184146" indent="-184146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463539" indent="-196846" algn="l" defTabSz="121917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defRPr sz="1867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514338" indent="194728" algn="l" defTabSz="121917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defRPr sz="1867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956709" indent="-201079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170" indent="-215895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1">
              <a:spcAft>
                <a:spcPts val="200"/>
              </a:spcAft>
              <a:buFont typeface="Arial" pitchFamily="34" charset="0"/>
              <a:buChar char="•"/>
            </a:pPr>
            <a:r>
              <a:rPr lang="en-GB" sz="1000" dirty="0"/>
              <a:t>Setting up an SMS-HUB to simplify the contractual part (AA.19)</a:t>
            </a:r>
          </a:p>
          <a:p>
            <a:pPr>
              <a:spcAft>
                <a:spcPts val="200"/>
              </a:spcAft>
            </a:pPr>
            <a:r>
              <a:rPr lang="es-ES" sz="1000" dirty="0" err="1"/>
              <a:t>Cost</a:t>
            </a:r>
            <a:r>
              <a:rPr lang="es-ES" sz="1000" dirty="0"/>
              <a:t> </a:t>
            </a:r>
            <a:r>
              <a:rPr lang="es-ES" sz="1000" dirty="0" err="1"/>
              <a:t>optimizatoin</a:t>
            </a:r>
            <a:r>
              <a:rPr lang="es-ES" sz="1000" dirty="0"/>
              <a:t> &amp; </a:t>
            </a:r>
            <a:r>
              <a:rPr lang="es-ES" sz="1000" dirty="0" err="1"/>
              <a:t>Revenue</a:t>
            </a:r>
            <a:r>
              <a:rPr lang="es-ES" sz="1000" dirty="0"/>
              <a:t> </a:t>
            </a:r>
            <a:r>
              <a:rPr lang="es-ES" sz="1000" dirty="0" err="1"/>
              <a:t>maximization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s-ES" sz="1000" dirty="0" err="1"/>
              <a:t>Increased</a:t>
            </a:r>
            <a:r>
              <a:rPr lang="es-ES" sz="1000" dirty="0"/>
              <a:t> </a:t>
            </a:r>
            <a:r>
              <a:rPr lang="es-ES" sz="1000" dirty="0" err="1"/>
              <a:t>Footprint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s-ES" sz="1000" dirty="0" err="1"/>
              <a:t>Enhanced</a:t>
            </a:r>
            <a:r>
              <a:rPr lang="es-ES" sz="1000" dirty="0"/>
              <a:t> </a:t>
            </a:r>
            <a:r>
              <a:rPr lang="es-ES" sz="1000" dirty="0" err="1"/>
              <a:t>billing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s-ES" sz="1000" dirty="0"/>
              <a:t>Grey </a:t>
            </a:r>
            <a:r>
              <a:rPr lang="es-ES" sz="1000" dirty="0" err="1"/>
              <a:t>routes</a:t>
            </a:r>
            <a:r>
              <a:rPr lang="es-ES" sz="1000" dirty="0"/>
              <a:t> </a:t>
            </a:r>
            <a:r>
              <a:rPr lang="es-ES" sz="1000" dirty="0" err="1"/>
              <a:t>detection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n-GB" sz="1000" dirty="0"/>
              <a:t>Commercial SMS-HUB offered to 3rd party customers</a:t>
            </a:r>
          </a:p>
          <a:p>
            <a:pPr>
              <a:spcAft>
                <a:spcPts val="200"/>
              </a:spcAft>
            </a:pPr>
            <a:r>
              <a:rPr lang="es-ES" sz="1000" dirty="0" err="1"/>
              <a:t>Centralized</a:t>
            </a:r>
            <a:r>
              <a:rPr lang="es-ES" sz="1000" dirty="0"/>
              <a:t> </a:t>
            </a:r>
            <a:r>
              <a:rPr lang="es-ES" sz="1000" dirty="0" err="1"/>
              <a:t>QoS</a:t>
            </a:r>
            <a:r>
              <a:rPr lang="es-ES" sz="1000" dirty="0"/>
              <a:t> and SLA Management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n-GB" sz="1000" dirty="0"/>
              <a:t>SMS Gateway for Vodafone (inbound &amp; outbound)</a:t>
            </a:r>
          </a:p>
          <a:p>
            <a:pPr>
              <a:spcAft>
                <a:spcPts val="200"/>
              </a:spcAft>
            </a:pPr>
            <a:r>
              <a:rPr lang="es-ES" sz="1000" dirty="0" err="1"/>
              <a:t>Enhanced</a:t>
            </a:r>
            <a:r>
              <a:rPr lang="es-ES" sz="1000" dirty="0"/>
              <a:t> Security </a:t>
            </a:r>
            <a:r>
              <a:rPr lang="es-ES" sz="1000" dirty="0" err="1"/>
              <a:t>features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s-ES" sz="1000" dirty="0" err="1"/>
              <a:t>Fraud</a:t>
            </a:r>
            <a:r>
              <a:rPr lang="es-ES" sz="1000" dirty="0"/>
              <a:t> control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s-ES" sz="1000" dirty="0"/>
              <a:t>SPAM </a:t>
            </a:r>
            <a:r>
              <a:rPr lang="es-ES" sz="1000" dirty="0" err="1"/>
              <a:t>blocking</a:t>
            </a:r>
            <a:endParaRPr lang="en-GB" sz="1000" dirty="0"/>
          </a:p>
          <a:p>
            <a:pPr>
              <a:spcAft>
                <a:spcPts val="200"/>
              </a:spcAft>
            </a:pPr>
            <a:r>
              <a:rPr lang="en-GB" sz="1050" dirty="0"/>
              <a:t>Better customer experience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3731" y="430688"/>
            <a:ext cx="3108412" cy="248829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US" sz="1600" dirty="0"/>
              <a:t>VODAFONE MESSAGE HUB  -  </a:t>
            </a:r>
            <a:r>
              <a:rPr lang="en-US" sz="1600" dirty="0">
                <a:solidFill>
                  <a:schemeClr val="tx1"/>
                </a:solidFill>
              </a:rPr>
              <a:t>VMH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" name="Elipse 20">
            <a:extLst>
              <a:ext uri="{FF2B5EF4-FFF2-40B4-BE49-F238E27FC236}">
                <a16:creationId xmlns:a16="http://schemas.microsoft.com/office/drawing/2014/main" id="{9E405395-70AE-4EA2-B430-6561CF5032DD}"/>
              </a:ext>
            </a:extLst>
          </p:cNvPr>
          <p:cNvSpPr/>
          <p:nvPr/>
        </p:nvSpPr>
        <p:spPr>
          <a:xfrm>
            <a:off x="8764070" y="1489306"/>
            <a:ext cx="1172824" cy="13128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VRS Hub</a:t>
            </a:r>
          </a:p>
        </p:txBody>
      </p:sp>
      <p:sp>
        <p:nvSpPr>
          <p:cNvPr id="7" name="Elipse 23">
            <a:extLst>
              <a:ext uri="{FF2B5EF4-FFF2-40B4-BE49-F238E27FC236}">
                <a16:creationId xmlns:a16="http://schemas.microsoft.com/office/drawing/2014/main" id="{940714F4-31CB-4EB6-BD54-EAB00D998424}"/>
              </a:ext>
            </a:extLst>
          </p:cNvPr>
          <p:cNvSpPr/>
          <p:nvPr/>
        </p:nvSpPr>
        <p:spPr>
          <a:xfrm>
            <a:off x="8835083" y="295541"/>
            <a:ext cx="921774" cy="786324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70C0"/>
                </a:solidFill>
              </a:rPr>
              <a:t>VMH</a:t>
            </a:r>
            <a:endParaRPr lang="es-ES" sz="900" b="1" dirty="0">
              <a:solidFill>
                <a:srgbClr val="0070C0"/>
              </a:solidFill>
            </a:endParaRPr>
          </a:p>
        </p:txBody>
      </p:sp>
      <p:cxnSp>
        <p:nvCxnSpPr>
          <p:cNvPr id="8" name="Conector recto de flecha 36">
            <a:extLst>
              <a:ext uri="{FF2B5EF4-FFF2-40B4-BE49-F238E27FC236}">
                <a16:creationId xmlns:a16="http://schemas.microsoft.com/office/drawing/2014/main" id="{0ED6570A-1B01-4573-BC7D-F7AD157C317C}"/>
              </a:ext>
            </a:extLst>
          </p:cNvPr>
          <p:cNvCxnSpPr>
            <a:cxnSpLocks/>
          </p:cNvCxnSpPr>
          <p:nvPr/>
        </p:nvCxnSpPr>
        <p:spPr>
          <a:xfrm>
            <a:off x="9060006" y="1045716"/>
            <a:ext cx="0" cy="5004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ipse 19">
            <a:extLst>
              <a:ext uri="{FF2B5EF4-FFF2-40B4-BE49-F238E27FC236}">
                <a16:creationId xmlns:a16="http://schemas.microsoft.com/office/drawing/2014/main" id="{9E80A3B0-4859-4E4C-B079-06FA1B5DA3DB}"/>
              </a:ext>
            </a:extLst>
          </p:cNvPr>
          <p:cNvSpPr/>
          <p:nvPr/>
        </p:nvSpPr>
        <p:spPr>
          <a:xfrm>
            <a:off x="10815334" y="1569713"/>
            <a:ext cx="925338" cy="115590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Local Markets</a:t>
            </a:r>
          </a:p>
        </p:txBody>
      </p:sp>
      <p:cxnSp>
        <p:nvCxnSpPr>
          <p:cNvPr id="10" name="Conector recto de flecha 12">
            <a:extLst>
              <a:ext uri="{FF2B5EF4-FFF2-40B4-BE49-F238E27FC236}">
                <a16:creationId xmlns:a16="http://schemas.microsoft.com/office/drawing/2014/main" id="{35A1C24D-A8A6-4F7F-B80D-7D6B0CD29ACD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9936894" y="2145709"/>
            <a:ext cx="878440" cy="19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9">
            <a:extLst>
              <a:ext uri="{FF2B5EF4-FFF2-40B4-BE49-F238E27FC236}">
                <a16:creationId xmlns:a16="http://schemas.microsoft.com/office/drawing/2014/main" id="{9E80A3B0-4859-4E4C-B079-06FA1B5DA3DB}"/>
              </a:ext>
            </a:extLst>
          </p:cNvPr>
          <p:cNvSpPr/>
          <p:nvPr/>
        </p:nvSpPr>
        <p:spPr>
          <a:xfrm>
            <a:off x="6728627" y="1695883"/>
            <a:ext cx="899976" cy="8996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Operator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5A1C24D-A8A6-4F7F-B80D-7D6B0CD29ACD}"/>
              </a:ext>
            </a:extLst>
          </p:cNvPr>
          <p:cNvCxnSpPr>
            <a:cxnSpLocks/>
          </p:cNvCxnSpPr>
          <p:nvPr/>
        </p:nvCxnSpPr>
        <p:spPr>
          <a:xfrm>
            <a:off x="7467485" y="1331589"/>
            <a:ext cx="1324923" cy="60270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2">
            <a:extLst>
              <a:ext uri="{FF2B5EF4-FFF2-40B4-BE49-F238E27FC236}">
                <a16:creationId xmlns:a16="http://schemas.microsoft.com/office/drawing/2014/main" id="{35A1C24D-A8A6-4F7F-B80D-7D6B0CD29ACD}"/>
              </a:ext>
            </a:extLst>
          </p:cNvPr>
          <p:cNvCxnSpPr>
            <a:cxnSpLocks/>
            <a:stCxn id="12" idx="6"/>
            <a:endCxn id="6" idx="2"/>
          </p:cNvCxnSpPr>
          <p:nvPr/>
        </p:nvCxnSpPr>
        <p:spPr>
          <a:xfrm>
            <a:off x="7628603" y="2145708"/>
            <a:ext cx="1135467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46">
            <a:extLst>
              <a:ext uri="{FF2B5EF4-FFF2-40B4-BE49-F238E27FC236}">
                <a16:creationId xmlns:a16="http://schemas.microsoft.com/office/drawing/2014/main" id="{A0E0964B-B866-4122-A2AE-C864146508E4}"/>
              </a:ext>
            </a:extLst>
          </p:cNvPr>
          <p:cNvSpPr txBox="1"/>
          <p:nvPr/>
        </p:nvSpPr>
        <p:spPr>
          <a:xfrm>
            <a:off x="8549983" y="1208707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>
                <a:solidFill>
                  <a:schemeClr val="accent5">
                    <a:lumMod val="75000"/>
                  </a:schemeClr>
                </a:solidFill>
              </a:rPr>
              <a:t>TT=120</a:t>
            </a:r>
          </a:p>
        </p:txBody>
      </p:sp>
      <p:cxnSp>
        <p:nvCxnSpPr>
          <p:cNvPr id="16" name="Conector recto de flecha 36">
            <a:extLst>
              <a:ext uri="{FF2B5EF4-FFF2-40B4-BE49-F238E27FC236}">
                <a16:creationId xmlns:a16="http://schemas.microsoft.com/office/drawing/2014/main" id="{0ED6570A-1B01-4573-BC7D-F7AD157C317C}"/>
              </a:ext>
            </a:extLst>
          </p:cNvPr>
          <p:cNvCxnSpPr>
            <a:cxnSpLocks/>
          </p:cNvCxnSpPr>
          <p:nvPr/>
        </p:nvCxnSpPr>
        <p:spPr>
          <a:xfrm>
            <a:off x="9572009" y="1019172"/>
            <a:ext cx="0" cy="5004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580" y="1686245"/>
            <a:ext cx="835839" cy="626879"/>
          </a:xfrm>
          <a:prstGeom prst="rect">
            <a:avLst/>
          </a:prstGeom>
        </p:spPr>
      </p:pic>
      <p:sp>
        <p:nvSpPr>
          <p:cNvPr id="19" name="Title 3"/>
          <p:cNvSpPr txBox="1">
            <a:spLocks/>
          </p:cNvSpPr>
          <p:nvPr/>
        </p:nvSpPr>
        <p:spPr>
          <a:xfrm>
            <a:off x="10454392" y="612740"/>
            <a:ext cx="633131" cy="4329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P2P </a:t>
            </a:r>
          </a:p>
        </p:txBody>
      </p:sp>
      <p:sp>
        <p:nvSpPr>
          <p:cNvPr id="23" name="Elipse 27">
            <a:extLst>
              <a:ext uri="{FF2B5EF4-FFF2-40B4-BE49-F238E27FC236}">
                <a16:creationId xmlns:a16="http://schemas.microsoft.com/office/drawing/2014/main" id="{C10323CE-C269-412C-A65C-BFE1A033EF36}"/>
              </a:ext>
            </a:extLst>
          </p:cNvPr>
          <p:cNvSpPr/>
          <p:nvPr/>
        </p:nvSpPr>
        <p:spPr>
          <a:xfrm>
            <a:off x="6236762" y="3318264"/>
            <a:ext cx="1038223" cy="7823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SMS </a:t>
            </a:r>
            <a:r>
              <a:rPr lang="es-ES" sz="800" dirty="0" err="1">
                <a:solidFill>
                  <a:schemeClr val="tx1"/>
                </a:solidFill>
              </a:rPr>
              <a:t>Generators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4" name="Conector recto de flecha 48">
            <a:extLst>
              <a:ext uri="{FF2B5EF4-FFF2-40B4-BE49-F238E27FC236}">
                <a16:creationId xmlns:a16="http://schemas.microsoft.com/office/drawing/2014/main" id="{B8482B3D-A4AC-46DE-82BA-869402AE58A9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7274985" y="3709442"/>
            <a:ext cx="1066126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12">
            <a:extLst>
              <a:ext uri="{FF2B5EF4-FFF2-40B4-BE49-F238E27FC236}">
                <a16:creationId xmlns:a16="http://schemas.microsoft.com/office/drawing/2014/main" id="{35A1C24D-A8A6-4F7F-B80D-7D6B0CD29ACD}"/>
              </a:ext>
            </a:extLst>
          </p:cNvPr>
          <p:cNvCxnSpPr>
            <a:cxnSpLocks/>
            <a:endCxn id="53" idx="2"/>
          </p:cNvCxnSpPr>
          <p:nvPr/>
        </p:nvCxnSpPr>
        <p:spPr>
          <a:xfrm flipV="1">
            <a:off x="9318014" y="4562038"/>
            <a:ext cx="1125708" cy="4326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80069" y="3571778"/>
            <a:ext cx="996725" cy="143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s-ES" sz="800" dirty="0">
                <a:latin typeface="Vodafone Rg" pitchFamily="34" charset="0"/>
              </a:rPr>
              <a:t>SMPP </a:t>
            </a:r>
            <a:r>
              <a:rPr lang="es-ES" sz="800" dirty="0" err="1">
                <a:latin typeface="Vodafone Rg" pitchFamily="34" charset="0"/>
              </a:rPr>
              <a:t>connection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29" name="Conector recto de flecha 12">
            <a:extLst>
              <a:ext uri="{FF2B5EF4-FFF2-40B4-BE49-F238E27FC236}">
                <a16:creationId xmlns:a16="http://schemas.microsoft.com/office/drawing/2014/main" id="{35A1C24D-A8A6-4F7F-B80D-7D6B0CD29ACD}"/>
              </a:ext>
            </a:extLst>
          </p:cNvPr>
          <p:cNvCxnSpPr>
            <a:cxnSpLocks/>
          </p:cNvCxnSpPr>
          <p:nvPr/>
        </p:nvCxnSpPr>
        <p:spPr>
          <a:xfrm>
            <a:off x="9366585" y="5430367"/>
            <a:ext cx="680280" cy="22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3"/>
          <p:cNvSpPr txBox="1">
            <a:spLocks/>
          </p:cNvSpPr>
          <p:nvPr/>
        </p:nvSpPr>
        <p:spPr>
          <a:xfrm>
            <a:off x="9745522" y="3427086"/>
            <a:ext cx="633131" cy="4329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GB" sz="2000" dirty="0"/>
              <a:t>A2P </a:t>
            </a:r>
          </a:p>
        </p:txBody>
      </p:sp>
      <p:sp>
        <p:nvSpPr>
          <p:cNvPr id="32" name="Elipse 27">
            <a:extLst>
              <a:ext uri="{FF2B5EF4-FFF2-40B4-BE49-F238E27FC236}">
                <a16:creationId xmlns:a16="http://schemas.microsoft.com/office/drawing/2014/main" id="{C10323CE-C269-412C-A65C-BFE1A033EF36}"/>
              </a:ext>
            </a:extLst>
          </p:cNvPr>
          <p:cNvSpPr/>
          <p:nvPr/>
        </p:nvSpPr>
        <p:spPr>
          <a:xfrm>
            <a:off x="5654651" y="4882719"/>
            <a:ext cx="1062033" cy="92136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 err="1">
                <a:solidFill>
                  <a:schemeClr val="tx1"/>
                </a:solidFill>
              </a:rPr>
              <a:t>Other</a:t>
            </a:r>
            <a:br>
              <a:rPr lang="es-ES" sz="800" dirty="0">
                <a:solidFill>
                  <a:schemeClr val="tx1"/>
                </a:solidFill>
              </a:rPr>
            </a:br>
            <a:r>
              <a:rPr lang="es-ES" sz="800" dirty="0">
                <a:solidFill>
                  <a:schemeClr val="tx1"/>
                </a:solidFill>
              </a:rPr>
              <a:t>SMS-</a:t>
            </a:r>
            <a:r>
              <a:rPr lang="es-ES" sz="800" dirty="0" err="1">
                <a:solidFill>
                  <a:schemeClr val="tx1"/>
                </a:solidFill>
              </a:rPr>
              <a:t>Hubs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3" name="Conector recto de flecha 36">
            <a:extLst>
              <a:ext uri="{FF2B5EF4-FFF2-40B4-BE49-F238E27FC236}">
                <a16:creationId xmlns:a16="http://schemas.microsoft.com/office/drawing/2014/main" id="{0ED6570A-1B01-4573-BC7D-F7AD157C317C}"/>
              </a:ext>
            </a:extLst>
          </p:cNvPr>
          <p:cNvCxnSpPr>
            <a:cxnSpLocks/>
            <a:stCxn id="32" idx="6"/>
          </p:cNvCxnSpPr>
          <p:nvPr/>
        </p:nvCxnSpPr>
        <p:spPr>
          <a:xfrm>
            <a:off x="6716684" y="5343400"/>
            <a:ext cx="1483917" cy="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6">
            <a:extLst>
              <a:ext uri="{FF2B5EF4-FFF2-40B4-BE49-F238E27FC236}">
                <a16:creationId xmlns:a16="http://schemas.microsoft.com/office/drawing/2014/main" id="{0ED6570A-1B01-4573-BC7D-F7AD157C317C}"/>
              </a:ext>
            </a:extLst>
          </p:cNvPr>
          <p:cNvCxnSpPr>
            <a:cxnSpLocks/>
          </p:cNvCxnSpPr>
          <p:nvPr/>
        </p:nvCxnSpPr>
        <p:spPr>
          <a:xfrm flipV="1">
            <a:off x="8545801" y="4075643"/>
            <a:ext cx="0" cy="530120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6">
            <a:extLst>
              <a:ext uri="{FF2B5EF4-FFF2-40B4-BE49-F238E27FC236}">
                <a16:creationId xmlns:a16="http://schemas.microsoft.com/office/drawing/2014/main" id="{0ED6570A-1B01-4573-BC7D-F7AD157C317C}"/>
              </a:ext>
            </a:extLst>
          </p:cNvPr>
          <p:cNvCxnSpPr>
            <a:cxnSpLocks/>
          </p:cNvCxnSpPr>
          <p:nvPr/>
        </p:nvCxnSpPr>
        <p:spPr>
          <a:xfrm flipV="1">
            <a:off x="9072125" y="4068767"/>
            <a:ext cx="0" cy="53012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00751" y="5147839"/>
            <a:ext cx="996725" cy="3645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es-ES" sz="800" b="1" dirty="0">
                <a:solidFill>
                  <a:srgbClr val="0070C0"/>
                </a:solidFill>
                <a:latin typeface="Vodafone Rg" pitchFamily="34" charset="0"/>
              </a:rPr>
              <a:t>GT </a:t>
            </a:r>
            <a:r>
              <a:rPr lang="es-ES" sz="800" b="1" dirty="0" err="1">
                <a:solidFill>
                  <a:srgbClr val="0070C0"/>
                </a:solidFill>
                <a:latin typeface="Vodafone Rg" pitchFamily="34" charset="0"/>
              </a:rPr>
              <a:t>on</a:t>
            </a:r>
            <a:r>
              <a:rPr lang="es-ES" sz="800" b="1" dirty="0">
                <a:solidFill>
                  <a:srgbClr val="0070C0"/>
                </a:solidFill>
                <a:latin typeface="Vodafone Rg" pitchFamily="34" charset="0"/>
              </a:rPr>
              <a:t> </a:t>
            </a:r>
            <a:r>
              <a:rPr lang="es-ES" sz="800" b="1" dirty="0" err="1">
                <a:solidFill>
                  <a:srgbClr val="0070C0"/>
                </a:solidFill>
                <a:latin typeface="Vodafone Rg" pitchFamily="34" charset="0"/>
              </a:rPr>
              <a:t>CdPA</a:t>
            </a:r>
            <a:r>
              <a:rPr lang="es-ES" sz="800" b="1" dirty="0">
                <a:solidFill>
                  <a:srgbClr val="0070C0"/>
                </a:solidFill>
                <a:latin typeface="Vodafone Rg" pitchFamily="34" charset="0"/>
              </a:rPr>
              <a:t>  </a:t>
            </a:r>
            <a:r>
              <a:rPr lang="es-ES" sz="800" b="1" dirty="0" err="1">
                <a:solidFill>
                  <a:srgbClr val="0070C0"/>
                </a:solidFill>
                <a:latin typeface="Vodafone Rg" pitchFamily="34" charset="0"/>
              </a:rPr>
              <a:t>belongs</a:t>
            </a:r>
            <a:r>
              <a:rPr lang="es-ES" sz="800" b="1" dirty="0">
                <a:solidFill>
                  <a:srgbClr val="0070C0"/>
                </a:solidFill>
                <a:latin typeface="Vodafone Rg" pitchFamily="34" charset="0"/>
              </a:rPr>
              <a:t> to VMH</a:t>
            </a:r>
          </a:p>
        </p:txBody>
      </p:sp>
      <p:sp>
        <p:nvSpPr>
          <p:cNvPr id="37" name="Elipse 27">
            <a:extLst>
              <a:ext uri="{FF2B5EF4-FFF2-40B4-BE49-F238E27FC236}">
                <a16:creationId xmlns:a16="http://schemas.microsoft.com/office/drawing/2014/main" id="{C10323CE-C269-412C-A65C-BFE1A033EF36}"/>
              </a:ext>
            </a:extLst>
          </p:cNvPr>
          <p:cNvSpPr/>
          <p:nvPr/>
        </p:nvSpPr>
        <p:spPr>
          <a:xfrm>
            <a:off x="4892652" y="3955114"/>
            <a:ext cx="1038223" cy="78235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</a:rPr>
              <a:t>SMS </a:t>
            </a:r>
            <a:r>
              <a:rPr lang="es-ES" sz="800" dirty="0" err="1">
                <a:solidFill>
                  <a:schemeClr val="tx1"/>
                </a:solidFill>
              </a:rPr>
              <a:t>Generators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8" name="Conector recto de flecha 48">
            <a:extLst>
              <a:ext uri="{FF2B5EF4-FFF2-40B4-BE49-F238E27FC236}">
                <a16:creationId xmlns:a16="http://schemas.microsoft.com/office/drawing/2014/main" id="{B8482B3D-A4AC-46DE-82BA-869402AE58A9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5654651" y="4689844"/>
            <a:ext cx="155531" cy="32780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Elipse 19">
            <a:extLst>
              <a:ext uri="{FF2B5EF4-FFF2-40B4-BE49-F238E27FC236}">
                <a16:creationId xmlns:a16="http://schemas.microsoft.com/office/drawing/2014/main" id="{9E80A3B0-4859-4E4C-B079-06FA1B5DA3DB}"/>
              </a:ext>
            </a:extLst>
          </p:cNvPr>
          <p:cNvSpPr/>
          <p:nvPr/>
        </p:nvSpPr>
        <p:spPr>
          <a:xfrm>
            <a:off x="6686244" y="563691"/>
            <a:ext cx="899976" cy="8996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>
                <a:solidFill>
                  <a:schemeClr val="tx1"/>
                </a:solidFill>
              </a:rPr>
              <a:t>Operator</a:t>
            </a:r>
          </a:p>
        </p:txBody>
      </p:sp>
      <p:sp>
        <p:nvSpPr>
          <p:cNvPr id="51" name="Elipse 20">
            <a:extLst>
              <a:ext uri="{FF2B5EF4-FFF2-40B4-BE49-F238E27FC236}">
                <a16:creationId xmlns:a16="http://schemas.microsoft.com/office/drawing/2014/main" id="{9E405395-70AE-4EA2-B430-6561CF5032DD}"/>
              </a:ext>
            </a:extLst>
          </p:cNvPr>
          <p:cNvSpPr/>
          <p:nvPr/>
        </p:nvSpPr>
        <p:spPr>
          <a:xfrm>
            <a:off x="8228545" y="4553586"/>
            <a:ext cx="1172824" cy="13128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VRS Hub</a:t>
            </a:r>
          </a:p>
        </p:txBody>
      </p:sp>
      <p:sp>
        <p:nvSpPr>
          <p:cNvPr id="52" name="Elipse 23">
            <a:extLst>
              <a:ext uri="{FF2B5EF4-FFF2-40B4-BE49-F238E27FC236}">
                <a16:creationId xmlns:a16="http://schemas.microsoft.com/office/drawing/2014/main" id="{940714F4-31CB-4EB6-BD54-EAB00D998424}"/>
              </a:ext>
            </a:extLst>
          </p:cNvPr>
          <p:cNvSpPr/>
          <p:nvPr/>
        </p:nvSpPr>
        <p:spPr>
          <a:xfrm>
            <a:off x="8357051" y="3353050"/>
            <a:ext cx="921774" cy="786324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rgbClr val="0070C0"/>
                </a:solidFill>
              </a:rPr>
              <a:t>VMH</a:t>
            </a:r>
            <a:endParaRPr lang="es-ES" sz="900" b="1" dirty="0">
              <a:solidFill>
                <a:srgbClr val="0070C0"/>
              </a:solidFill>
            </a:endParaRPr>
          </a:p>
        </p:txBody>
      </p:sp>
      <p:sp>
        <p:nvSpPr>
          <p:cNvPr id="53" name="Elipse 19">
            <a:extLst>
              <a:ext uri="{FF2B5EF4-FFF2-40B4-BE49-F238E27FC236}">
                <a16:creationId xmlns:a16="http://schemas.microsoft.com/office/drawing/2014/main" id="{9E80A3B0-4859-4E4C-B079-06FA1B5DA3DB}"/>
              </a:ext>
            </a:extLst>
          </p:cNvPr>
          <p:cNvSpPr/>
          <p:nvPr/>
        </p:nvSpPr>
        <p:spPr>
          <a:xfrm>
            <a:off x="10443722" y="3984087"/>
            <a:ext cx="925338" cy="115590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Local Markets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968" y="4100619"/>
            <a:ext cx="835839" cy="626879"/>
          </a:xfrm>
          <a:prstGeom prst="rect">
            <a:avLst/>
          </a:prstGeom>
        </p:spPr>
      </p:pic>
      <p:sp>
        <p:nvSpPr>
          <p:cNvPr id="57" name="Elipse 19">
            <a:extLst>
              <a:ext uri="{FF2B5EF4-FFF2-40B4-BE49-F238E27FC236}">
                <a16:creationId xmlns:a16="http://schemas.microsoft.com/office/drawing/2014/main" id="{9E80A3B0-4859-4E4C-B079-06FA1B5DA3DB}"/>
              </a:ext>
            </a:extLst>
          </p:cNvPr>
          <p:cNvSpPr/>
          <p:nvPr/>
        </p:nvSpPr>
        <p:spPr>
          <a:xfrm>
            <a:off x="10010558" y="5383228"/>
            <a:ext cx="1023159" cy="899649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900" dirty="0" err="1">
                <a:solidFill>
                  <a:schemeClr val="tx1"/>
                </a:solidFill>
              </a:rPr>
              <a:t>Other</a:t>
            </a:r>
            <a:r>
              <a:rPr lang="es-ES" sz="900" dirty="0">
                <a:solidFill>
                  <a:schemeClr val="tx1"/>
                </a:solidFill>
              </a:rPr>
              <a:t> </a:t>
            </a:r>
            <a:r>
              <a:rPr lang="es-ES" sz="900" dirty="0" err="1">
                <a:solidFill>
                  <a:schemeClr val="tx1"/>
                </a:solidFill>
              </a:rPr>
              <a:t>operators</a:t>
            </a:r>
            <a:endParaRPr lang="es-ES" sz="900" dirty="0">
              <a:solidFill>
                <a:schemeClr val="tx1"/>
              </a:solidFill>
            </a:endParaRPr>
          </a:p>
        </p:txBody>
      </p:sp>
      <p:sp>
        <p:nvSpPr>
          <p:cNvPr id="58" name="Content Placeholder 14"/>
          <p:cNvSpPr txBox="1">
            <a:spLocks/>
          </p:cNvSpPr>
          <p:nvPr/>
        </p:nvSpPr>
        <p:spPr>
          <a:xfrm>
            <a:off x="469693" y="1072001"/>
            <a:ext cx="5851667" cy="2629408"/>
          </a:xfrm>
          <a:prstGeom prst="rect">
            <a:avLst/>
          </a:prstGeom>
        </p:spPr>
        <p:txBody>
          <a:bodyPr/>
          <a:lstStyle>
            <a:lvl1pPr marL="184146" indent="-184146" algn="l" defTabSz="1219170" rtl="0" eaLnBrk="1" latinLnBrk="0" hangingPunct="1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1pPr>
            <a:lvl2pPr marL="463539" indent="-196846" algn="l" defTabSz="121917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defRPr sz="1867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2pPr>
            <a:lvl3pPr marL="514338" indent="194728" algn="l" defTabSz="1219170" rtl="0" eaLnBrk="1" latinLnBrk="0" hangingPunct="1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–"/>
              <a:defRPr sz="1867" kern="1200">
                <a:solidFill>
                  <a:schemeClr val="tx1"/>
                </a:solidFill>
                <a:latin typeface="Vodafone Rg" pitchFamily="34" charset="0"/>
                <a:ea typeface="+mn-ea"/>
                <a:cs typeface="+mn-cs"/>
              </a:defRPr>
            </a:lvl3pPr>
            <a:lvl4pPr marL="956709" indent="-201079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170" indent="-215895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Calibri" pitchFamily="34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000" dirty="0"/>
              <a:t>OBR at VRS </a:t>
            </a:r>
            <a:r>
              <a:rPr lang="es-ES" sz="1000" dirty="0" err="1"/>
              <a:t>side</a:t>
            </a:r>
            <a:r>
              <a:rPr lang="es-ES" sz="1000" dirty="0"/>
              <a:t> to </a:t>
            </a:r>
            <a:r>
              <a:rPr lang="es-ES" sz="1000" dirty="0" err="1"/>
              <a:t>intercept</a:t>
            </a:r>
            <a:r>
              <a:rPr lang="es-ES" sz="1000" dirty="0"/>
              <a:t> </a:t>
            </a:r>
            <a:r>
              <a:rPr lang="es-ES" sz="1000" dirty="0" err="1"/>
              <a:t>relevant</a:t>
            </a:r>
            <a:r>
              <a:rPr lang="es-ES" sz="1000" dirty="0"/>
              <a:t> </a:t>
            </a:r>
            <a:r>
              <a:rPr lang="es-ES" sz="1000" dirty="0" err="1"/>
              <a:t>messages</a:t>
            </a:r>
            <a:r>
              <a:rPr lang="es-ES" sz="1000" dirty="0"/>
              <a:t>:</a:t>
            </a:r>
          </a:p>
          <a:p>
            <a:pPr lvl="1"/>
            <a:r>
              <a:rPr lang="es-ES" sz="1000" dirty="0" err="1"/>
              <a:t>SendRoutingInfoSM</a:t>
            </a:r>
            <a:r>
              <a:rPr lang="es-ES" sz="1000" dirty="0"/>
              <a:t> (</a:t>
            </a:r>
            <a:r>
              <a:rPr lang="es-ES" sz="1000" dirty="0" err="1"/>
              <a:t>OpCode</a:t>
            </a:r>
            <a:r>
              <a:rPr lang="es-ES" sz="1000" dirty="0"/>
              <a:t> = 45)</a:t>
            </a:r>
          </a:p>
          <a:p>
            <a:pPr lvl="1"/>
            <a:r>
              <a:rPr lang="es-ES" sz="1000" dirty="0" err="1"/>
              <a:t>RespSMDeliveryStatus</a:t>
            </a:r>
            <a:r>
              <a:rPr lang="es-ES" sz="1000" dirty="0"/>
              <a:t> (</a:t>
            </a:r>
            <a:r>
              <a:rPr lang="es-ES" sz="1000" dirty="0" err="1"/>
              <a:t>OpCode</a:t>
            </a:r>
            <a:r>
              <a:rPr lang="es-ES" sz="1000" dirty="0"/>
              <a:t> = 47)</a:t>
            </a:r>
          </a:p>
          <a:p>
            <a:pPr lvl="1"/>
            <a:r>
              <a:rPr lang="es-ES" sz="1000" dirty="0" err="1"/>
              <a:t>Creating</a:t>
            </a:r>
            <a:r>
              <a:rPr lang="es-ES" sz="1000" dirty="0"/>
              <a:t> new </a:t>
            </a:r>
            <a:r>
              <a:rPr lang="es-ES" sz="1000" dirty="0" err="1"/>
              <a:t>policing</a:t>
            </a:r>
            <a:r>
              <a:rPr lang="es-ES" sz="1000" dirty="0"/>
              <a:t> / </a:t>
            </a:r>
            <a:r>
              <a:rPr lang="es-ES" sz="1000" dirty="0" err="1"/>
              <a:t>adapting</a:t>
            </a:r>
            <a:r>
              <a:rPr lang="es-ES" sz="1000" dirty="0"/>
              <a:t> </a:t>
            </a:r>
            <a:r>
              <a:rPr lang="es-ES" sz="1000" dirty="0" err="1"/>
              <a:t>existing</a:t>
            </a:r>
            <a:r>
              <a:rPr lang="es-ES" sz="1000" dirty="0"/>
              <a:t> </a:t>
            </a:r>
            <a:r>
              <a:rPr lang="es-ES" sz="1000" dirty="0" err="1"/>
              <a:t>policy</a:t>
            </a:r>
            <a:r>
              <a:rPr lang="es-ES" sz="1000" dirty="0"/>
              <a:t> </a:t>
            </a:r>
            <a:r>
              <a:rPr lang="es-ES" sz="1000" dirty="0" err="1"/>
              <a:t>tree</a:t>
            </a:r>
            <a:r>
              <a:rPr lang="es-ES" sz="1000" dirty="0"/>
              <a:t> to cope </a:t>
            </a:r>
            <a:r>
              <a:rPr lang="es-ES" sz="1000" dirty="0" err="1"/>
              <a:t>with</a:t>
            </a:r>
            <a:r>
              <a:rPr lang="es-ES" sz="1000" dirty="0"/>
              <a:t> </a:t>
            </a:r>
            <a:r>
              <a:rPr lang="es-ES" sz="1000" dirty="0" err="1"/>
              <a:t>combination</a:t>
            </a:r>
            <a:r>
              <a:rPr lang="es-ES" sz="1000" dirty="0"/>
              <a:t> of </a:t>
            </a:r>
            <a:r>
              <a:rPr lang="es-ES" sz="1000" dirty="0" err="1"/>
              <a:t>services</a:t>
            </a:r>
            <a:r>
              <a:rPr lang="es-ES" sz="1000" dirty="0"/>
              <a:t>: </a:t>
            </a:r>
          </a:p>
          <a:p>
            <a:pPr lvl="2"/>
            <a:r>
              <a:rPr lang="es-ES" sz="1000" dirty="0" err="1"/>
              <a:t>SoR+SMSHub</a:t>
            </a:r>
            <a:endParaRPr lang="es-ES" sz="1000" dirty="0"/>
          </a:p>
          <a:p>
            <a:pPr lvl="2"/>
            <a:r>
              <a:rPr lang="es-ES" sz="1000" dirty="0" err="1"/>
              <a:t>SMSHub</a:t>
            </a:r>
            <a:endParaRPr lang="es-ES" sz="1000" dirty="0"/>
          </a:p>
          <a:p>
            <a:r>
              <a:rPr lang="en-GB" sz="1000" dirty="0"/>
              <a:t>Use of specific TT for loop prevention and service colouring:</a:t>
            </a:r>
          </a:p>
          <a:p>
            <a:pPr lvl="1"/>
            <a:r>
              <a:rPr lang="en-GB" sz="1000" dirty="0"/>
              <a:t>TT=120: Set by VRS in the messages intercepted which must be routed to </a:t>
            </a:r>
            <a:r>
              <a:rPr lang="en-GB" sz="1000" dirty="0" err="1"/>
              <a:t>Syniverse</a:t>
            </a:r>
            <a:endParaRPr lang="en-GB" sz="1000" dirty="0"/>
          </a:p>
          <a:p>
            <a:pPr lvl="1"/>
            <a:r>
              <a:rPr lang="en-GB" sz="1000" dirty="0"/>
              <a:t>TT=121: Set by </a:t>
            </a:r>
            <a:r>
              <a:rPr lang="en-GB" sz="1000" dirty="0" err="1"/>
              <a:t>Syniverse</a:t>
            </a:r>
            <a:r>
              <a:rPr lang="en-GB" sz="1000" dirty="0"/>
              <a:t> for the messages which have already passed through the SMS-HUB logic, and must be routed to the VF-</a:t>
            </a:r>
            <a:r>
              <a:rPr lang="en-GB" sz="1000" dirty="0" err="1"/>
              <a:t>OpCo</a:t>
            </a:r>
            <a:endParaRPr lang="en-GB" sz="1000" dirty="0"/>
          </a:p>
          <a:p>
            <a:r>
              <a:rPr lang="es-ES" sz="1000" dirty="0"/>
              <a:t>GT </a:t>
            </a:r>
            <a:r>
              <a:rPr lang="es-ES" sz="1000" dirty="0" err="1"/>
              <a:t>routing</a:t>
            </a:r>
            <a:r>
              <a:rPr lang="es-ES" sz="1000" dirty="0"/>
              <a:t> </a:t>
            </a:r>
            <a:r>
              <a:rPr lang="es-ES" sz="1000" dirty="0" err="1"/>
              <a:t>unfolding</a:t>
            </a:r>
            <a:r>
              <a:rPr lang="es-ES" sz="1000" dirty="0"/>
              <a:t>: </a:t>
            </a:r>
            <a:r>
              <a:rPr lang="es-ES" sz="1000" dirty="0" err="1"/>
              <a:t>specific</a:t>
            </a:r>
            <a:r>
              <a:rPr lang="es-ES" sz="1000" dirty="0"/>
              <a:t> VF-</a:t>
            </a:r>
            <a:r>
              <a:rPr lang="es-ES" sz="1000" dirty="0" err="1"/>
              <a:t>OpCo</a:t>
            </a:r>
            <a:r>
              <a:rPr lang="es-ES" sz="1000" dirty="0"/>
              <a:t> </a:t>
            </a:r>
            <a:r>
              <a:rPr lang="es-ES" sz="1000" dirty="0" err="1"/>
              <a:t>GTs</a:t>
            </a:r>
            <a:r>
              <a:rPr lang="es-ES" sz="1000" dirty="0"/>
              <a:t> are </a:t>
            </a:r>
            <a:r>
              <a:rPr lang="es-ES" sz="1000" dirty="0" err="1"/>
              <a:t>now</a:t>
            </a:r>
            <a:r>
              <a:rPr lang="es-ES" sz="1000" dirty="0"/>
              <a:t> </a:t>
            </a:r>
            <a:r>
              <a:rPr lang="es-ES" sz="1000" dirty="0" err="1"/>
              <a:t>used</a:t>
            </a:r>
            <a:r>
              <a:rPr lang="es-ES" sz="1000" dirty="0"/>
              <a:t> </a:t>
            </a:r>
            <a:r>
              <a:rPr lang="es-ES" sz="1000" dirty="0" err="1"/>
              <a:t>by</a:t>
            </a:r>
            <a:r>
              <a:rPr lang="es-ES" sz="1000" dirty="0"/>
              <a:t> </a:t>
            </a:r>
            <a:r>
              <a:rPr lang="es-ES" sz="1000" dirty="0" err="1"/>
              <a:t>Syniverse</a:t>
            </a:r>
            <a:r>
              <a:rPr lang="es-ES" sz="1000" dirty="0"/>
              <a:t>, so </a:t>
            </a:r>
            <a:r>
              <a:rPr lang="es-ES" sz="1000" dirty="0" err="1"/>
              <a:t>must</a:t>
            </a:r>
            <a:r>
              <a:rPr lang="es-ES" sz="1000" dirty="0"/>
              <a:t> be </a:t>
            </a:r>
            <a:r>
              <a:rPr lang="es-ES" sz="1000" dirty="0" err="1"/>
              <a:t>routed</a:t>
            </a:r>
            <a:r>
              <a:rPr lang="es-ES" sz="1000" dirty="0"/>
              <a:t> </a:t>
            </a:r>
            <a:r>
              <a:rPr lang="es-ES" sz="1000" dirty="0" err="1"/>
              <a:t>from</a:t>
            </a:r>
            <a:r>
              <a:rPr lang="es-ES" sz="1000" dirty="0"/>
              <a:t> VF-</a:t>
            </a:r>
            <a:r>
              <a:rPr lang="es-ES" sz="1000" dirty="0" err="1"/>
              <a:t>OpCo</a:t>
            </a:r>
            <a:r>
              <a:rPr lang="es-ES" sz="1000" dirty="0"/>
              <a:t> and VRS to </a:t>
            </a:r>
            <a:r>
              <a:rPr lang="es-ES" sz="1000" dirty="0" err="1"/>
              <a:t>Syniverse</a:t>
            </a:r>
            <a:endParaRPr lang="en-GB" sz="1000" dirty="0"/>
          </a:p>
        </p:txBody>
      </p:sp>
      <p:sp>
        <p:nvSpPr>
          <p:cNvPr id="59" name="Title 3"/>
          <p:cNvSpPr txBox="1">
            <a:spLocks/>
          </p:cNvSpPr>
          <p:nvPr/>
        </p:nvSpPr>
        <p:spPr>
          <a:xfrm>
            <a:off x="482756" y="874375"/>
            <a:ext cx="2534764" cy="236433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1200" dirty="0"/>
              <a:t>Technical Know-how</a:t>
            </a:r>
            <a:endParaRPr lang="en-GB" sz="2000" dirty="0"/>
          </a:p>
        </p:txBody>
      </p:sp>
      <p:sp>
        <p:nvSpPr>
          <p:cNvPr id="60" name="Title 3"/>
          <p:cNvSpPr txBox="1">
            <a:spLocks/>
          </p:cNvSpPr>
          <p:nvPr/>
        </p:nvSpPr>
        <p:spPr>
          <a:xfrm>
            <a:off x="482756" y="3814536"/>
            <a:ext cx="2534764" cy="236433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sz="1200" dirty="0"/>
              <a:t>VMH Goals</a:t>
            </a:r>
            <a:endParaRPr lang="en-GB" sz="2000" dirty="0"/>
          </a:p>
        </p:txBody>
      </p:sp>
      <p:sp>
        <p:nvSpPr>
          <p:cNvPr id="61" name="CuadroTexto 46">
            <a:extLst>
              <a:ext uri="{FF2B5EF4-FFF2-40B4-BE49-F238E27FC236}">
                <a16:creationId xmlns:a16="http://schemas.microsoft.com/office/drawing/2014/main" id="{A0E0964B-B866-4122-A2AE-C864146508E4}"/>
              </a:ext>
            </a:extLst>
          </p:cNvPr>
          <p:cNvSpPr txBox="1"/>
          <p:nvPr/>
        </p:nvSpPr>
        <p:spPr>
          <a:xfrm>
            <a:off x="9529944" y="1204160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" b="1" dirty="0"/>
              <a:t>TT=121</a:t>
            </a:r>
          </a:p>
        </p:txBody>
      </p:sp>
    </p:spTree>
    <p:extLst>
      <p:ext uri="{BB962C8B-B14F-4D97-AF65-F5344CB8AC3E}">
        <p14:creationId xmlns:p14="http://schemas.microsoft.com/office/powerpoint/2010/main" val="15362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0FB4A67-692A-4F66-954C-9184FA638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22" y="2084955"/>
            <a:ext cx="6264113" cy="3369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4A250-58D6-4D37-BE7B-814EF4438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346" y="1159246"/>
            <a:ext cx="1644630" cy="866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DECBEF-875A-4E53-92D2-DBE42BD93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236" y="2841943"/>
            <a:ext cx="1901163" cy="805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B9412-57B0-4961-9F6E-51D25B837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112" y="3254931"/>
            <a:ext cx="1794617" cy="40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4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Table&#10;&#10;Description automatically generated">
            <a:extLst>
              <a:ext uri="{FF2B5EF4-FFF2-40B4-BE49-F238E27FC236}">
                <a16:creationId xmlns:a16="http://schemas.microsoft.com/office/drawing/2014/main" id="{BCF2DDF9-8036-4D85-A08D-C4BE728D3B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20760" y="745801"/>
            <a:ext cx="5489575" cy="2118995"/>
          </a:xfrm>
          <a:prstGeom prst="rect">
            <a:avLst/>
          </a:prstGeom>
        </p:spPr>
      </p:pic>
      <p:sp>
        <p:nvSpPr>
          <p:cNvPr id="41" name="Elipse 23">
            <a:extLst>
              <a:ext uri="{FF2B5EF4-FFF2-40B4-BE49-F238E27FC236}">
                <a16:creationId xmlns:a16="http://schemas.microsoft.com/office/drawing/2014/main" id="{C2B80BE0-EC56-48D2-84BF-8B365C147439}"/>
              </a:ext>
            </a:extLst>
          </p:cNvPr>
          <p:cNvSpPr/>
          <p:nvPr/>
        </p:nvSpPr>
        <p:spPr>
          <a:xfrm>
            <a:off x="1191299" y="2589376"/>
            <a:ext cx="921774" cy="275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b="1" dirty="0">
              <a:solidFill>
                <a:srgbClr val="0070C0"/>
              </a:solidFill>
            </a:endParaRPr>
          </a:p>
        </p:txBody>
      </p:sp>
      <p:cxnSp>
        <p:nvCxnSpPr>
          <p:cNvPr id="43" name="Conector recto de flecha 36">
            <a:extLst>
              <a:ext uri="{FF2B5EF4-FFF2-40B4-BE49-F238E27FC236}">
                <a16:creationId xmlns:a16="http://schemas.microsoft.com/office/drawing/2014/main" id="{74597510-1F75-46B2-AAC4-B4C56F14DD3F}"/>
              </a:ext>
            </a:extLst>
          </p:cNvPr>
          <p:cNvCxnSpPr>
            <a:cxnSpLocks/>
            <a:stCxn id="41" idx="4"/>
          </p:cNvCxnSpPr>
          <p:nvPr/>
        </p:nvCxnSpPr>
        <p:spPr>
          <a:xfrm>
            <a:off x="1652186" y="2864796"/>
            <a:ext cx="0" cy="2202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Elipse 23">
            <a:extLst>
              <a:ext uri="{FF2B5EF4-FFF2-40B4-BE49-F238E27FC236}">
                <a16:creationId xmlns:a16="http://schemas.microsoft.com/office/drawing/2014/main" id="{5E9BFA10-F916-4371-8DAD-5A48D2D7B98F}"/>
              </a:ext>
            </a:extLst>
          </p:cNvPr>
          <p:cNvSpPr/>
          <p:nvPr/>
        </p:nvSpPr>
        <p:spPr>
          <a:xfrm>
            <a:off x="5520582" y="2589376"/>
            <a:ext cx="1134653" cy="275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900" b="1" dirty="0">
              <a:solidFill>
                <a:srgbClr val="0070C0"/>
              </a:solidFill>
            </a:endParaRPr>
          </a:p>
        </p:txBody>
      </p:sp>
      <p:cxnSp>
        <p:nvCxnSpPr>
          <p:cNvPr id="46" name="Conector recto de flecha 36">
            <a:extLst>
              <a:ext uri="{FF2B5EF4-FFF2-40B4-BE49-F238E27FC236}">
                <a16:creationId xmlns:a16="http://schemas.microsoft.com/office/drawing/2014/main" id="{15CB5181-779B-4EAE-B6A5-C7666CDE035B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6087909" y="2864796"/>
            <a:ext cx="8091" cy="22023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F05FD57-D19D-40CB-856C-159240DDD33A}"/>
              </a:ext>
            </a:extLst>
          </p:cNvPr>
          <p:cNvSpPr txBox="1"/>
          <p:nvPr/>
        </p:nvSpPr>
        <p:spPr>
          <a:xfrm>
            <a:off x="962643" y="3085032"/>
            <a:ext cx="1392821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Se</a:t>
            </a:r>
            <a:r>
              <a:rPr lang="en-US" sz="800" dirty="0" err="1">
                <a:latin typeface="Vodafone Rg" pitchFamily="34" charset="0"/>
              </a:rPr>
              <a:t>ar</a:t>
            </a:r>
            <a:r>
              <a:rPr lang="en-150" sz="800" dirty="0" err="1">
                <a:latin typeface="Vodafone Rg" pitchFamily="34" charset="0"/>
              </a:rPr>
              <a:t>ch</a:t>
            </a:r>
            <a:r>
              <a:rPr lang="en-150" sz="800" dirty="0">
                <a:latin typeface="Vodafone Rg" pitchFamily="34" charset="0"/>
              </a:rPr>
              <a:t> query typed in textbox</a:t>
            </a:r>
            <a:endParaRPr lang="es-ES" sz="800" dirty="0">
              <a:latin typeface="Vodafone Rg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3F9220-5568-4E6D-AB3D-2DED84137039}"/>
              </a:ext>
            </a:extLst>
          </p:cNvPr>
          <p:cNvSpPr txBox="1"/>
          <p:nvPr/>
        </p:nvSpPr>
        <p:spPr>
          <a:xfrm>
            <a:off x="5306486" y="3112806"/>
            <a:ext cx="1579930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Number of elements found in query</a:t>
            </a:r>
            <a:endParaRPr lang="es-ES" sz="800" dirty="0">
              <a:latin typeface="Vodafone Rg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4B14690-0372-44E4-A8BC-00571040F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23" y="3518550"/>
            <a:ext cx="8726118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70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4B14690-0372-44E4-A8BC-00571040F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23" y="1926778"/>
            <a:ext cx="8726118" cy="2372056"/>
          </a:xfrm>
          <a:prstGeom prst="rect">
            <a:avLst/>
          </a:prstGeom>
        </p:spPr>
      </p:pic>
      <p:cxnSp>
        <p:nvCxnSpPr>
          <p:cNvPr id="46" name="Conector recto de flecha 36">
            <a:extLst>
              <a:ext uri="{FF2B5EF4-FFF2-40B4-BE49-F238E27FC236}">
                <a16:creationId xmlns:a16="http://schemas.microsoft.com/office/drawing/2014/main" id="{15CB5181-779B-4EAE-B6A5-C7666CDE035B}"/>
              </a:ext>
            </a:extLst>
          </p:cNvPr>
          <p:cNvCxnSpPr>
            <a:cxnSpLocks/>
          </p:cNvCxnSpPr>
          <p:nvPr/>
        </p:nvCxnSpPr>
        <p:spPr>
          <a:xfrm flipH="1">
            <a:off x="5751320" y="1748881"/>
            <a:ext cx="539063" cy="12260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F05FD57-D19D-40CB-856C-159240DDD33A}"/>
              </a:ext>
            </a:extLst>
          </p:cNvPr>
          <p:cNvSpPr txBox="1"/>
          <p:nvPr/>
        </p:nvSpPr>
        <p:spPr>
          <a:xfrm>
            <a:off x="5306486" y="1510576"/>
            <a:ext cx="1983977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Copies both the entire list by clicking MSISDN and an specific value by clicking each one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11" name="Conector recto de flecha 36">
            <a:extLst>
              <a:ext uri="{FF2B5EF4-FFF2-40B4-BE49-F238E27FC236}">
                <a16:creationId xmlns:a16="http://schemas.microsoft.com/office/drawing/2014/main" id="{0B8E52A6-2CAB-4785-9784-A477FB2DD949}"/>
              </a:ext>
            </a:extLst>
          </p:cNvPr>
          <p:cNvCxnSpPr>
            <a:cxnSpLocks/>
            <a:stCxn id="50" idx="2"/>
          </p:cNvCxnSpPr>
          <p:nvPr/>
        </p:nvCxnSpPr>
        <p:spPr>
          <a:xfrm flipH="1">
            <a:off x="5682953" y="1730812"/>
            <a:ext cx="615522" cy="59479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9BFDED8-F6B9-4297-BCB9-DCE182F48DAF}"/>
              </a:ext>
            </a:extLst>
          </p:cNvPr>
          <p:cNvSpPr txBox="1"/>
          <p:nvPr/>
        </p:nvSpPr>
        <p:spPr>
          <a:xfrm>
            <a:off x="6680934" y="4366613"/>
            <a:ext cx="1983977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If marked reports that routing data is related to an upper range that affects operator MGT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15" name="Conector recto de flecha 36">
            <a:extLst>
              <a:ext uri="{FF2B5EF4-FFF2-40B4-BE49-F238E27FC236}">
                <a16:creationId xmlns:a16="http://schemas.microsoft.com/office/drawing/2014/main" id="{2A8463F8-14CD-49AB-98CE-F459DFBAC4D0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7672923" y="3713075"/>
            <a:ext cx="231937" cy="65353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54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FABFC2-F02B-4BE2-BE94-9CC021BF8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0" y="2018245"/>
            <a:ext cx="1757324" cy="853142"/>
          </a:xfrm>
          <a:prstGeom prst="rect">
            <a:avLst/>
          </a:prstGeom>
        </p:spPr>
      </p:pic>
      <p:cxnSp>
        <p:nvCxnSpPr>
          <p:cNvPr id="46" name="Conector recto de flecha 36">
            <a:extLst>
              <a:ext uri="{FF2B5EF4-FFF2-40B4-BE49-F238E27FC236}">
                <a16:creationId xmlns:a16="http://schemas.microsoft.com/office/drawing/2014/main" id="{15CB5181-779B-4EAE-B6A5-C7666CDE035B}"/>
              </a:ext>
            </a:extLst>
          </p:cNvPr>
          <p:cNvCxnSpPr>
            <a:cxnSpLocks/>
          </p:cNvCxnSpPr>
          <p:nvPr/>
        </p:nvCxnSpPr>
        <p:spPr>
          <a:xfrm>
            <a:off x="2629310" y="2244767"/>
            <a:ext cx="384020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F05FD57-D19D-40CB-856C-159240DDD33A}"/>
              </a:ext>
            </a:extLst>
          </p:cNvPr>
          <p:cNvSpPr txBox="1"/>
          <p:nvPr/>
        </p:nvSpPr>
        <p:spPr>
          <a:xfrm>
            <a:off x="478113" y="3139238"/>
            <a:ext cx="1555786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Loads Romina and all STPs data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ector recto de flecha 36">
            <a:extLst>
              <a:ext uri="{FF2B5EF4-FFF2-40B4-BE49-F238E27FC236}">
                <a16:creationId xmlns:a16="http://schemas.microsoft.com/office/drawing/2014/main" id="{0B8E52A6-2CAB-4785-9784-A477FB2DD949}"/>
              </a:ext>
            </a:extLst>
          </p:cNvPr>
          <p:cNvCxnSpPr>
            <a:cxnSpLocks/>
            <a:stCxn id="50" idx="0"/>
          </p:cNvCxnSpPr>
          <p:nvPr/>
        </p:nvCxnSpPr>
        <p:spPr>
          <a:xfrm flipV="1">
            <a:off x="1256006" y="2831666"/>
            <a:ext cx="0" cy="30757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DFD5C78-3B0F-4859-94AA-25534A50B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30" y="2122143"/>
            <a:ext cx="2043950" cy="1481396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D8A4BEC3-B564-442F-8F1D-5EF685755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280" y="3004680"/>
            <a:ext cx="1148962" cy="2386990"/>
          </a:xfrm>
          <a:prstGeom prst="rect">
            <a:avLst/>
          </a:prstGeom>
        </p:spPr>
      </p:pic>
      <p:cxnSp>
        <p:nvCxnSpPr>
          <p:cNvPr id="20" name="Conector recto de flecha 36">
            <a:extLst>
              <a:ext uri="{FF2B5EF4-FFF2-40B4-BE49-F238E27FC236}">
                <a16:creationId xmlns:a16="http://schemas.microsoft.com/office/drawing/2014/main" id="{58A57616-192A-4C6C-84EE-F5338CFC2071}"/>
              </a:ext>
            </a:extLst>
          </p:cNvPr>
          <p:cNvCxnSpPr>
            <a:cxnSpLocks/>
          </p:cNvCxnSpPr>
          <p:nvPr/>
        </p:nvCxnSpPr>
        <p:spPr>
          <a:xfrm>
            <a:off x="3557484" y="3554229"/>
            <a:ext cx="0" cy="37119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E160F92-72AF-48EA-9ABC-B01B6A7FF12B}"/>
              </a:ext>
            </a:extLst>
          </p:cNvPr>
          <p:cNvSpPr txBox="1"/>
          <p:nvPr/>
        </p:nvSpPr>
        <p:spPr>
          <a:xfrm>
            <a:off x="2951336" y="3952570"/>
            <a:ext cx="1212295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Frees memory by removing STPs loaded data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Conector recto de flecha 36">
            <a:extLst>
              <a:ext uri="{FF2B5EF4-FFF2-40B4-BE49-F238E27FC236}">
                <a16:creationId xmlns:a16="http://schemas.microsoft.com/office/drawing/2014/main" id="{4E38D38F-859E-4563-89EE-769848D633A9}"/>
              </a:ext>
            </a:extLst>
          </p:cNvPr>
          <p:cNvCxnSpPr>
            <a:cxnSpLocks/>
          </p:cNvCxnSpPr>
          <p:nvPr/>
        </p:nvCxnSpPr>
        <p:spPr>
          <a:xfrm flipV="1">
            <a:off x="3427873" y="1718991"/>
            <a:ext cx="0" cy="45086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3AF3E47-79E7-4AF6-A95E-7D557BEDE1FA}"/>
              </a:ext>
            </a:extLst>
          </p:cNvPr>
          <p:cNvSpPr txBox="1"/>
          <p:nvPr/>
        </p:nvSpPr>
        <p:spPr>
          <a:xfrm>
            <a:off x="2821320" y="1485180"/>
            <a:ext cx="1212295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Selects STPs from which data will be loaded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Conector recto de flecha 36">
            <a:extLst>
              <a:ext uri="{FF2B5EF4-FFF2-40B4-BE49-F238E27FC236}">
                <a16:creationId xmlns:a16="http://schemas.microsoft.com/office/drawing/2014/main" id="{A12B263F-C7DE-44B4-95BC-008311F4735D}"/>
              </a:ext>
            </a:extLst>
          </p:cNvPr>
          <p:cNvCxnSpPr>
            <a:cxnSpLocks/>
          </p:cNvCxnSpPr>
          <p:nvPr/>
        </p:nvCxnSpPr>
        <p:spPr>
          <a:xfrm flipV="1">
            <a:off x="4060262" y="1705416"/>
            <a:ext cx="563013" cy="650977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6FBC484-A212-4F9D-A919-93A9B35485DB}"/>
              </a:ext>
            </a:extLst>
          </p:cNvPr>
          <p:cNvSpPr txBox="1"/>
          <p:nvPr/>
        </p:nvSpPr>
        <p:spPr>
          <a:xfrm>
            <a:off x="4474806" y="1521035"/>
            <a:ext cx="1621194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Determines if all data included in source files will be loaded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ector recto de flecha 36">
            <a:extLst>
              <a:ext uri="{FF2B5EF4-FFF2-40B4-BE49-F238E27FC236}">
                <a16:creationId xmlns:a16="http://schemas.microsoft.com/office/drawing/2014/main" id="{28262B44-E571-4EB2-B142-A9C05F55A7A6}"/>
              </a:ext>
            </a:extLst>
          </p:cNvPr>
          <p:cNvCxnSpPr>
            <a:cxnSpLocks/>
          </p:cNvCxnSpPr>
          <p:nvPr/>
        </p:nvCxnSpPr>
        <p:spPr>
          <a:xfrm flipH="1">
            <a:off x="2298819" y="3333836"/>
            <a:ext cx="1025495" cy="61873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5F0F740-705D-4C1A-ABC7-9C4D35ECC76D}"/>
              </a:ext>
            </a:extLst>
          </p:cNvPr>
          <p:cNvSpPr txBox="1"/>
          <p:nvPr/>
        </p:nvSpPr>
        <p:spPr>
          <a:xfrm>
            <a:off x="1380593" y="4008070"/>
            <a:ext cx="1148962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Generates Excel with all STPs loaded data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7DEE82-2D2D-4CC9-BCFD-CF3E3B1F017A}"/>
              </a:ext>
            </a:extLst>
          </p:cNvPr>
          <p:cNvSpPr txBox="1"/>
          <p:nvPr/>
        </p:nvSpPr>
        <p:spPr>
          <a:xfrm>
            <a:off x="4550755" y="5699242"/>
            <a:ext cx="1288871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Loads all or each specific module data in memory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DB1C9712-9CCC-4CC6-8B33-2DAF0DA8C14E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5195191" y="5391670"/>
            <a:ext cx="0" cy="307572"/>
          </a:xfrm>
          <a:prstGeom prst="straightConnector1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2A280D8-B556-4F14-A783-041017DA6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50" y="825981"/>
            <a:ext cx="1118276" cy="504319"/>
          </a:xfrm>
          <a:prstGeom prst="rect">
            <a:avLst/>
          </a:prstGeom>
        </p:spPr>
      </p:pic>
      <p:pic>
        <p:nvPicPr>
          <p:cNvPr id="41" name="Picture 4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1DAC7B-7C3D-4976-8095-1766A62B4E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399" y="3984964"/>
            <a:ext cx="1148962" cy="43086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C444A82-CBDB-4998-893A-DF3187F443DD}"/>
              </a:ext>
            </a:extLst>
          </p:cNvPr>
          <p:cNvSpPr/>
          <p:nvPr/>
        </p:nvSpPr>
        <p:spPr>
          <a:xfrm>
            <a:off x="7766737" y="828942"/>
            <a:ext cx="1118276" cy="504319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pic>
        <p:nvPicPr>
          <p:cNvPr id="45" name="Picture 4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4C48DA-968E-441B-BC10-0BB372924C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42" y="2113101"/>
            <a:ext cx="2035737" cy="14822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658DF1-13F6-4D94-B465-E652F2CA5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275" y="4792981"/>
            <a:ext cx="206692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12A280D8-B556-4F14-A783-041017DA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24" y="2995243"/>
            <a:ext cx="1118276" cy="504319"/>
          </a:xfrm>
          <a:prstGeom prst="rect">
            <a:avLst/>
          </a:prstGeom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D22FFAE-F26E-441A-A0BF-270CB7526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80" y="1550484"/>
            <a:ext cx="4544184" cy="169691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CCB1EA-48E0-49BB-9002-2A5FA75FF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280" y="3798303"/>
            <a:ext cx="1739879" cy="1243716"/>
          </a:xfrm>
          <a:prstGeom prst="rect">
            <a:avLst/>
          </a:prstGeom>
        </p:spPr>
      </p:pic>
      <p:cxnSp>
        <p:nvCxnSpPr>
          <p:cNvPr id="23" name="Conector recto de flecha 36">
            <a:extLst>
              <a:ext uri="{FF2B5EF4-FFF2-40B4-BE49-F238E27FC236}">
                <a16:creationId xmlns:a16="http://schemas.microsoft.com/office/drawing/2014/main" id="{34236763-2660-4E0A-B402-9FDA2DAE65C3}"/>
              </a:ext>
            </a:extLst>
          </p:cNvPr>
          <p:cNvCxnSpPr>
            <a:cxnSpLocks/>
          </p:cNvCxnSpPr>
          <p:nvPr/>
        </p:nvCxnSpPr>
        <p:spPr>
          <a:xfrm flipV="1">
            <a:off x="2257100" y="2529556"/>
            <a:ext cx="1118489" cy="528911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36">
            <a:extLst>
              <a:ext uri="{FF2B5EF4-FFF2-40B4-BE49-F238E27FC236}">
                <a16:creationId xmlns:a16="http://schemas.microsoft.com/office/drawing/2014/main" id="{E649450B-CBC6-4732-8093-4E44816C9EAE}"/>
              </a:ext>
            </a:extLst>
          </p:cNvPr>
          <p:cNvCxnSpPr>
            <a:cxnSpLocks/>
          </p:cNvCxnSpPr>
          <p:nvPr/>
        </p:nvCxnSpPr>
        <p:spPr>
          <a:xfrm>
            <a:off x="2153541" y="3524154"/>
            <a:ext cx="1222048" cy="53723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610FB24-3A02-40FA-A3DB-30C5B54D7EA5}"/>
              </a:ext>
            </a:extLst>
          </p:cNvPr>
          <p:cNvSpPr txBox="1"/>
          <p:nvPr/>
        </p:nvSpPr>
        <p:spPr>
          <a:xfrm>
            <a:off x="3228723" y="1399347"/>
            <a:ext cx="3291718" cy="134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SFTP values needed to obtain source files of OST from Eagle STPs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B98C9F-C67C-412A-BB1B-FDD19CC3066F}"/>
              </a:ext>
            </a:extLst>
          </p:cNvPr>
          <p:cNvSpPr txBox="1"/>
          <p:nvPr/>
        </p:nvSpPr>
        <p:spPr>
          <a:xfrm>
            <a:off x="3425277" y="5067657"/>
            <a:ext cx="3291718" cy="134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User and Password of user to connect to machine with source files by SFTP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22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DF24EA-4F39-44E3-81DF-05F43005E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992" y="911447"/>
            <a:ext cx="8330642" cy="532137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B97BC8-23C3-4F42-AE4E-DA3A1B1CA02A}"/>
              </a:ext>
            </a:extLst>
          </p:cNvPr>
          <p:cNvCxnSpPr>
            <a:cxnSpLocks/>
          </p:cNvCxnSpPr>
          <p:nvPr/>
        </p:nvCxnSpPr>
        <p:spPr>
          <a:xfrm>
            <a:off x="2871387" y="752030"/>
            <a:ext cx="0" cy="20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21FF7-41BC-4747-A109-B3FD6266AB76}"/>
              </a:ext>
            </a:extLst>
          </p:cNvPr>
          <p:cNvCxnSpPr>
            <a:cxnSpLocks/>
          </p:cNvCxnSpPr>
          <p:nvPr/>
        </p:nvCxnSpPr>
        <p:spPr>
          <a:xfrm>
            <a:off x="3801454" y="752030"/>
            <a:ext cx="0" cy="20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B0B91C-4455-4BCC-93F3-448D0A9A4FB0}"/>
              </a:ext>
            </a:extLst>
          </p:cNvPr>
          <p:cNvCxnSpPr>
            <a:cxnSpLocks/>
          </p:cNvCxnSpPr>
          <p:nvPr/>
        </p:nvCxnSpPr>
        <p:spPr>
          <a:xfrm>
            <a:off x="2871387" y="752030"/>
            <a:ext cx="930067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60CD74-13E5-40C4-9311-CB4E1B99EF98}"/>
              </a:ext>
            </a:extLst>
          </p:cNvPr>
          <p:cNvCxnSpPr>
            <a:cxnSpLocks/>
          </p:cNvCxnSpPr>
          <p:nvPr/>
        </p:nvCxnSpPr>
        <p:spPr>
          <a:xfrm>
            <a:off x="4553484" y="752030"/>
            <a:ext cx="0" cy="20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1317DB-A1BA-4D9E-ACE5-1B7E95BE931F}"/>
              </a:ext>
            </a:extLst>
          </p:cNvPr>
          <p:cNvCxnSpPr>
            <a:cxnSpLocks/>
          </p:cNvCxnSpPr>
          <p:nvPr/>
        </p:nvCxnSpPr>
        <p:spPr>
          <a:xfrm>
            <a:off x="4996442" y="752030"/>
            <a:ext cx="0" cy="205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FEF911-2089-474E-82F1-A6B03FA346FF}"/>
              </a:ext>
            </a:extLst>
          </p:cNvPr>
          <p:cNvCxnSpPr>
            <a:cxnSpLocks/>
          </p:cNvCxnSpPr>
          <p:nvPr/>
        </p:nvCxnSpPr>
        <p:spPr>
          <a:xfrm>
            <a:off x="4553484" y="752030"/>
            <a:ext cx="442958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5459DA-CE9A-4C8A-9CBF-17F3AAFA4D14}"/>
              </a:ext>
            </a:extLst>
          </p:cNvPr>
          <p:cNvCxnSpPr>
            <a:cxnSpLocks/>
          </p:cNvCxnSpPr>
          <p:nvPr/>
        </p:nvCxnSpPr>
        <p:spPr>
          <a:xfrm flipV="1">
            <a:off x="3334996" y="644217"/>
            <a:ext cx="0" cy="114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ABC77-5B48-4D82-AD2A-A25BF15CB0C4}"/>
              </a:ext>
            </a:extLst>
          </p:cNvPr>
          <p:cNvCxnSpPr>
            <a:cxnSpLocks/>
          </p:cNvCxnSpPr>
          <p:nvPr/>
        </p:nvCxnSpPr>
        <p:spPr>
          <a:xfrm flipV="1">
            <a:off x="4792767" y="637529"/>
            <a:ext cx="0" cy="1145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E11C80-799A-4206-A8D3-71A1E2E77691}"/>
              </a:ext>
            </a:extLst>
          </p:cNvPr>
          <p:cNvCxnSpPr>
            <a:cxnSpLocks/>
          </p:cNvCxnSpPr>
          <p:nvPr/>
        </p:nvCxnSpPr>
        <p:spPr>
          <a:xfrm>
            <a:off x="3334996" y="637529"/>
            <a:ext cx="1457771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9183F9E-A3CB-45E1-A50C-3D1AC9821194}"/>
              </a:ext>
            </a:extLst>
          </p:cNvPr>
          <p:cNvSpPr txBox="1"/>
          <p:nvPr/>
        </p:nvSpPr>
        <p:spPr>
          <a:xfrm>
            <a:off x="2454772" y="506828"/>
            <a:ext cx="3339261" cy="114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Sections with the same colour have some </a:t>
            </a:r>
            <a:r>
              <a:rPr lang="en-150" sz="800" dirty="0" err="1">
                <a:latin typeface="Calibri" panose="020F0502020204030204" pitchFamily="34" charset="0"/>
                <a:cs typeface="Calibri" panose="020F0502020204030204" pitchFamily="34" charset="0"/>
              </a:rPr>
              <a:t>depencies</a:t>
            </a: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 to show all data values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0AC61D-526E-44AE-8690-37116C293B1C}"/>
              </a:ext>
            </a:extLst>
          </p:cNvPr>
          <p:cNvSpPr txBox="1"/>
          <p:nvPr/>
        </p:nvSpPr>
        <p:spPr>
          <a:xfrm>
            <a:off x="8749014" y="537595"/>
            <a:ext cx="2078503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Generates an Excel file with all OST data loaded, taking in consideration any filter applied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28" name="Conector recto de flecha 36">
            <a:extLst>
              <a:ext uri="{FF2B5EF4-FFF2-40B4-BE49-F238E27FC236}">
                <a16:creationId xmlns:a16="http://schemas.microsoft.com/office/drawing/2014/main" id="{3700C68F-6FF1-47B1-B901-126A869DE9C5}"/>
              </a:ext>
            </a:extLst>
          </p:cNvPr>
          <p:cNvCxnSpPr>
            <a:cxnSpLocks/>
          </p:cNvCxnSpPr>
          <p:nvPr/>
        </p:nvCxnSpPr>
        <p:spPr>
          <a:xfrm flipV="1">
            <a:off x="8656890" y="694779"/>
            <a:ext cx="222190" cy="52282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6">
            <a:extLst>
              <a:ext uri="{FF2B5EF4-FFF2-40B4-BE49-F238E27FC236}">
                <a16:creationId xmlns:a16="http://schemas.microsoft.com/office/drawing/2014/main" id="{07F8D41F-B7EF-4018-9579-D8CF8374E402}"/>
              </a:ext>
            </a:extLst>
          </p:cNvPr>
          <p:cNvCxnSpPr>
            <a:cxnSpLocks/>
          </p:cNvCxnSpPr>
          <p:nvPr/>
        </p:nvCxnSpPr>
        <p:spPr>
          <a:xfrm flipV="1">
            <a:off x="7443386" y="758718"/>
            <a:ext cx="0" cy="465575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808485-D5FD-413F-B180-51C71792E892}"/>
              </a:ext>
            </a:extLst>
          </p:cNvPr>
          <p:cNvSpPr txBox="1"/>
          <p:nvPr/>
        </p:nvSpPr>
        <p:spPr>
          <a:xfrm>
            <a:off x="6546580" y="598252"/>
            <a:ext cx="1791272" cy="147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Clears all filters applied in any section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34" name="Conector recto de flecha 36">
            <a:extLst>
              <a:ext uri="{FF2B5EF4-FFF2-40B4-BE49-F238E27FC236}">
                <a16:creationId xmlns:a16="http://schemas.microsoft.com/office/drawing/2014/main" id="{607F53AB-33BC-4F34-BFB0-BA8A96DC84B2}"/>
              </a:ext>
            </a:extLst>
          </p:cNvPr>
          <p:cNvCxnSpPr>
            <a:cxnSpLocks/>
          </p:cNvCxnSpPr>
          <p:nvPr/>
        </p:nvCxnSpPr>
        <p:spPr>
          <a:xfrm>
            <a:off x="1538241" y="5963645"/>
            <a:ext cx="0" cy="38193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FC8EB30-2B47-4ABA-A35B-150027F89203}"/>
              </a:ext>
            </a:extLst>
          </p:cNvPr>
          <p:cNvSpPr txBox="1"/>
          <p:nvPr/>
        </p:nvSpPr>
        <p:spPr>
          <a:xfrm>
            <a:off x="648144" y="6394868"/>
            <a:ext cx="1791272" cy="1478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Clears filter applied in current section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38" name="Conector recto de flecha 36">
            <a:extLst>
              <a:ext uri="{FF2B5EF4-FFF2-40B4-BE49-F238E27FC236}">
                <a16:creationId xmlns:a16="http://schemas.microsoft.com/office/drawing/2014/main" id="{1F126242-659F-4748-A4B3-B9D4406217CC}"/>
              </a:ext>
            </a:extLst>
          </p:cNvPr>
          <p:cNvCxnSpPr>
            <a:cxnSpLocks/>
          </p:cNvCxnSpPr>
          <p:nvPr/>
        </p:nvCxnSpPr>
        <p:spPr>
          <a:xfrm>
            <a:off x="3153398" y="5963645"/>
            <a:ext cx="341832" cy="42859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27D4D6-397A-429E-A0FA-96CEB1198DF4}"/>
              </a:ext>
            </a:extLst>
          </p:cNvPr>
          <p:cNvSpPr txBox="1"/>
          <p:nvPr/>
        </p:nvSpPr>
        <p:spPr>
          <a:xfrm>
            <a:off x="3529414" y="6339372"/>
            <a:ext cx="1791273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Generates Excel file with current section taking in consideration applied filter</a:t>
            </a:r>
            <a:endParaRPr lang="es-ES" sz="800" dirty="0">
              <a:latin typeface="Vodafone Rg" pitchFamily="34" charset="0"/>
            </a:endParaRPr>
          </a:p>
        </p:txBody>
      </p:sp>
      <p:cxnSp>
        <p:nvCxnSpPr>
          <p:cNvPr id="42" name="Conector recto de flecha 36">
            <a:extLst>
              <a:ext uri="{FF2B5EF4-FFF2-40B4-BE49-F238E27FC236}">
                <a16:creationId xmlns:a16="http://schemas.microsoft.com/office/drawing/2014/main" id="{BAEBABAD-1152-4BE9-A787-65B5E7BD5EFB}"/>
              </a:ext>
            </a:extLst>
          </p:cNvPr>
          <p:cNvCxnSpPr>
            <a:cxnSpLocks/>
          </p:cNvCxnSpPr>
          <p:nvPr/>
        </p:nvCxnSpPr>
        <p:spPr>
          <a:xfrm>
            <a:off x="8221301" y="5842564"/>
            <a:ext cx="0" cy="49680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A6B301-510A-4396-9DC6-DF80560C8213}"/>
              </a:ext>
            </a:extLst>
          </p:cNvPr>
          <p:cNvSpPr txBox="1"/>
          <p:nvPr/>
        </p:nvSpPr>
        <p:spPr>
          <a:xfrm>
            <a:off x="6986558" y="6383692"/>
            <a:ext cx="2469485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Number of records taking in consideration applied filter</a:t>
            </a:r>
            <a:endParaRPr lang="es-ES" sz="800" dirty="0">
              <a:latin typeface="Vodafone Rg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D1E39C1D-E229-430E-A8CD-6F6A1321693D}"/>
              </a:ext>
            </a:extLst>
          </p:cNvPr>
          <p:cNvSpPr/>
          <p:nvPr/>
        </p:nvSpPr>
        <p:spPr>
          <a:xfrm>
            <a:off x="1750498" y="1241385"/>
            <a:ext cx="898687" cy="333286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48" name="Conector recto de flecha 36">
            <a:extLst>
              <a:ext uri="{FF2B5EF4-FFF2-40B4-BE49-F238E27FC236}">
                <a16:creationId xmlns:a16="http://schemas.microsoft.com/office/drawing/2014/main" id="{8056B50B-541F-4AA9-B6D5-472C8E49ACAE}"/>
              </a:ext>
            </a:extLst>
          </p:cNvPr>
          <p:cNvCxnSpPr>
            <a:cxnSpLocks/>
          </p:cNvCxnSpPr>
          <p:nvPr/>
        </p:nvCxnSpPr>
        <p:spPr>
          <a:xfrm flipH="1" flipV="1">
            <a:off x="1386559" y="535085"/>
            <a:ext cx="543366" cy="69652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88B3A0B-B12C-4D14-A7D5-B9453104C89D}"/>
              </a:ext>
            </a:extLst>
          </p:cNvPr>
          <p:cNvSpPr txBox="1"/>
          <p:nvPr/>
        </p:nvSpPr>
        <p:spPr>
          <a:xfrm>
            <a:off x="253070" y="224281"/>
            <a:ext cx="2078503" cy="2202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Vodafone Rg" pitchFamily="34" charset="0"/>
              </a:rPr>
              <a:t>Each of the STPs info can be selected in case it has been loaded (only affects current section)</a:t>
            </a:r>
            <a:endParaRPr lang="es-ES" sz="800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020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466BB1AC-4D7C-4FC5-A204-70F5777F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528" y="2104002"/>
            <a:ext cx="4017860" cy="1592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5F31A1-D984-4CDD-A975-FB62F15B5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67" y="1222048"/>
            <a:ext cx="143712" cy="1437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B9F6E1-787E-414A-B6F7-D029B65C034D}"/>
              </a:ext>
            </a:extLst>
          </p:cNvPr>
          <p:cNvCxnSpPr/>
          <p:nvPr/>
        </p:nvCxnSpPr>
        <p:spPr>
          <a:xfrm flipV="1">
            <a:off x="1529697" y="1105897"/>
            <a:ext cx="341831" cy="196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521152-E6C8-472B-B462-EDDE958A1A2C}"/>
              </a:ext>
            </a:extLst>
          </p:cNvPr>
          <p:cNvCxnSpPr>
            <a:cxnSpLocks/>
          </p:cNvCxnSpPr>
          <p:nvPr/>
        </p:nvCxnSpPr>
        <p:spPr>
          <a:xfrm>
            <a:off x="1529697" y="1302450"/>
            <a:ext cx="341831" cy="158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060AE4-73AF-45D0-BD39-E7CB551162E1}"/>
              </a:ext>
            </a:extLst>
          </p:cNvPr>
          <p:cNvSpPr txBox="1"/>
          <p:nvPr/>
        </p:nvSpPr>
        <p:spPr>
          <a:xfrm>
            <a:off x="1960546" y="1038874"/>
            <a:ext cx="1090303" cy="134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Upper range configured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8F381D-DC47-4AE9-866C-C93B95BD8CC0}"/>
              </a:ext>
            </a:extLst>
          </p:cNvPr>
          <p:cNvSpPr txBox="1"/>
          <p:nvPr/>
        </p:nvSpPr>
        <p:spPr>
          <a:xfrm>
            <a:off x="1960545" y="1394308"/>
            <a:ext cx="1090303" cy="134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Subrange configured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80533C-5A56-4242-8C5C-5734837168D3}"/>
              </a:ext>
            </a:extLst>
          </p:cNvPr>
          <p:cNvSpPr/>
          <p:nvPr/>
        </p:nvSpPr>
        <p:spPr>
          <a:xfrm>
            <a:off x="5555549" y="2283973"/>
            <a:ext cx="623059" cy="15158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0" name="Conector recto de flecha 36">
            <a:extLst>
              <a:ext uri="{FF2B5EF4-FFF2-40B4-BE49-F238E27FC236}">
                <a16:creationId xmlns:a16="http://schemas.microsoft.com/office/drawing/2014/main" id="{2A0CF376-5517-49A5-AF0B-A97281A970FA}"/>
              </a:ext>
            </a:extLst>
          </p:cNvPr>
          <p:cNvCxnSpPr>
            <a:cxnSpLocks/>
          </p:cNvCxnSpPr>
          <p:nvPr/>
        </p:nvCxnSpPr>
        <p:spPr>
          <a:xfrm flipV="1">
            <a:off x="6346943" y="1990247"/>
            <a:ext cx="110086" cy="29280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36">
            <a:extLst>
              <a:ext uri="{FF2B5EF4-FFF2-40B4-BE49-F238E27FC236}">
                <a16:creationId xmlns:a16="http://schemas.microsoft.com/office/drawing/2014/main" id="{164AAA89-D71D-4B0A-AD9B-C9429C3D4894}"/>
              </a:ext>
            </a:extLst>
          </p:cNvPr>
          <p:cNvCxnSpPr>
            <a:cxnSpLocks/>
          </p:cNvCxnSpPr>
          <p:nvPr/>
        </p:nvCxnSpPr>
        <p:spPr>
          <a:xfrm flipV="1">
            <a:off x="5849986" y="1734796"/>
            <a:ext cx="0" cy="54917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36">
            <a:extLst>
              <a:ext uri="{FF2B5EF4-FFF2-40B4-BE49-F238E27FC236}">
                <a16:creationId xmlns:a16="http://schemas.microsoft.com/office/drawing/2014/main" id="{E2BEC80C-BD4E-43A7-B273-07B811A5B19B}"/>
              </a:ext>
            </a:extLst>
          </p:cNvPr>
          <p:cNvCxnSpPr>
            <a:cxnSpLocks/>
          </p:cNvCxnSpPr>
          <p:nvPr/>
        </p:nvCxnSpPr>
        <p:spPr>
          <a:xfrm>
            <a:off x="7054491" y="2604662"/>
            <a:ext cx="0" cy="131785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54D8B0-3F0E-4481-BEF7-E83ED5FB2823}"/>
              </a:ext>
            </a:extLst>
          </p:cNvPr>
          <p:cNvSpPr txBox="1"/>
          <p:nvPr/>
        </p:nvSpPr>
        <p:spPr>
          <a:xfrm>
            <a:off x="5534962" y="1577020"/>
            <a:ext cx="643650" cy="157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Textbox filter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F2991-51A4-4280-B174-80CE3B9E51D1}"/>
              </a:ext>
            </a:extLst>
          </p:cNvPr>
          <p:cNvSpPr txBox="1"/>
          <p:nvPr/>
        </p:nvSpPr>
        <p:spPr>
          <a:xfrm>
            <a:off x="6170062" y="1850333"/>
            <a:ext cx="643650" cy="157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Clears filter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39DAD7-7868-44B7-88A4-20E62CD25BF5}"/>
              </a:ext>
            </a:extLst>
          </p:cNvPr>
          <p:cNvSpPr txBox="1"/>
          <p:nvPr/>
        </p:nvSpPr>
        <p:spPr>
          <a:xfrm>
            <a:off x="6502900" y="3948261"/>
            <a:ext cx="1090303" cy="1340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List selection filter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2" name="Conector recto de flecha 36">
            <a:extLst>
              <a:ext uri="{FF2B5EF4-FFF2-40B4-BE49-F238E27FC236}">
                <a16:creationId xmlns:a16="http://schemas.microsoft.com/office/drawing/2014/main" id="{F4C1E877-B8D5-48AD-8F4F-8865EFB3C883}"/>
              </a:ext>
            </a:extLst>
          </p:cNvPr>
          <p:cNvCxnSpPr>
            <a:cxnSpLocks/>
          </p:cNvCxnSpPr>
          <p:nvPr/>
        </p:nvCxnSpPr>
        <p:spPr>
          <a:xfrm flipV="1">
            <a:off x="8302465" y="1786707"/>
            <a:ext cx="0" cy="35756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0301FA2-CFC5-4B11-92B5-0BC49BFB8299}"/>
              </a:ext>
            </a:extLst>
          </p:cNvPr>
          <p:cNvSpPr txBox="1"/>
          <p:nvPr/>
        </p:nvSpPr>
        <p:spPr>
          <a:xfrm>
            <a:off x="7524837" y="1542386"/>
            <a:ext cx="1942163" cy="2342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By clicking each of the headers, all elements in list will copied to the system clipboard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267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5D89F0-C864-45D3-AF93-1C9A48EB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78" y="990123"/>
            <a:ext cx="4158844" cy="4515759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F9C294E-E6AD-44AA-9530-729148CAD734}"/>
              </a:ext>
            </a:extLst>
          </p:cNvPr>
          <p:cNvSpPr/>
          <p:nvPr/>
        </p:nvSpPr>
        <p:spPr>
          <a:xfrm>
            <a:off x="1765974" y="1115049"/>
            <a:ext cx="623059" cy="151580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25" name="Conector recto de flecha 36">
            <a:extLst>
              <a:ext uri="{FF2B5EF4-FFF2-40B4-BE49-F238E27FC236}">
                <a16:creationId xmlns:a16="http://schemas.microsoft.com/office/drawing/2014/main" id="{F0CEE213-9E65-4229-840D-E346EF2A3846}"/>
              </a:ext>
            </a:extLst>
          </p:cNvPr>
          <p:cNvCxnSpPr>
            <a:cxnSpLocks/>
          </p:cNvCxnSpPr>
          <p:nvPr/>
        </p:nvCxnSpPr>
        <p:spPr>
          <a:xfrm flipV="1">
            <a:off x="2060411" y="791852"/>
            <a:ext cx="0" cy="323198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5E7D16-3AE6-41DB-9CDA-6A866043FFD1}"/>
              </a:ext>
            </a:extLst>
          </p:cNvPr>
          <p:cNvSpPr txBox="1"/>
          <p:nvPr/>
        </p:nvSpPr>
        <p:spPr>
          <a:xfrm>
            <a:off x="1452508" y="647029"/>
            <a:ext cx="1230870" cy="220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Audit type to be performed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8" name="Conector recto de flecha 36">
            <a:extLst>
              <a:ext uri="{FF2B5EF4-FFF2-40B4-BE49-F238E27FC236}">
                <a16:creationId xmlns:a16="http://schemas.microsoft.com/office/drawing/2014/main" id="{E064C437-70A3-408E-9FE6-24D619D8D6F0}"/>
              </a:ext>
            </a:extLst>
          </p:cNvPr>
          <p:cNvCxnSpPr>
            <a:cxnSpLocks/>
          </p:cNvCxnSpPr>
          <p:nvPr/>
        </p:nvCxnSpPr>
        <p:spPr>
          <a:xfrm>
            <a:off x="2759742" y="5336302"/>
            <a:ext cx="0" cy="30497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2DD283-2D5E-4E7F-ACD7-4AB87054089E}"/>
              </a:ext>
            </a:extLst>
          </p:cNvPr>
          <p:cNvSpPr txBox="1"/>
          <p:nvPr/>
        </p:nvSpPr>
        <p:spPr>
          <a:xfrm>
            <a:off x="1905023" y="5650356"/>
            <a:ext cx="1718387" cy="2202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Generates an Excel will all audits result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73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BDE4B-B600-4C3B-9E52-E7B224536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11" y="1581733"/>
            <a:ext cx="6847320" cy="2792263"/>
          </a:xfrm>
          <a:prstGeom prst="rect">
            <a:avLst/>
          </a:prstGeom>
        </p:spPr>
      </p:pic>
      <p:cxnSp>
        <p:nvCxnSpPr>
          <p:cNvPr id="25" name="Conector recto de flecha 36">
            <a:extLst>
              <a:ext uri="{FF2B5EF4-FFF2-40B4-BE49-F238E27FC236}">
                <a16:creationId xmlns:a16="http://schemas.microsoft.com/office/drawing/2014/main" id="{F0CEE213-9E65-4229-840D-E346EF2A3846}"/>
              </a:ext>
            </a:extLst>
          </p:cNvPr>
          <p:cNvCxnSpPr>
            <a:cxnSpLocks/>
          </p:cNvCxnSpPr>
          <p:nvPr/>
        </p:nvCxnSpPr>
        <p:spPr>
          <a:xfrm flipV="1">
            <a:off x="3188456" y="1341690"/>
            <a:ext cx="699880" cy="100395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5E7D16-3AE6-41DB-9CDA-6A866043FFD1}"/>
              </a:ext>
            </a:extLst>
          </p:cNvPr>
          <p:cNvSpPr txBox="1"/>
          <p:nvPr/>
        </p:nvSpPr>
        <p:spPr>
          <a:xfrm>
            <a:off x="3725966" y="1205933"/>
            <a:ext cx="1615156" cy="31521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Font typeface="Arial" pitchFamily="34" charset="0"/>
              <a:buNone/>
            </a:pPr>
            <a:r>
              <a:rPr lang="en-150" sz="800" dirty="0">
                <a:latin typeface="Calibri" panose="020F0502020204030204" pitchFamily="34" charset="0"/>
                <a:cs typeface="Calibri" panose="020F0502020204030204" pitchFamily="34" charset="0"/>
              </a:rPr>
              <a:t>Button to generate Excel file with current module audit results</a:t>
            </a:r>
            <a:endParaRPr lang="es-ES" sz="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DEB29A-00FF-4497-9CCC-8A3B29EF351A}"/>
              </a:ext>
            </a:extLst>
          </p:cNvPr>
          <p:cNvSpPr/>
          <p:nvPr/>
        </p:nvSpPr>
        <p:spPr>
          <a:xfrm>
            <a:off x="2230998" y="2692083"/>
            <a:ext cx="1214166" cy="125273"/>
          </a:xfrm>
          <a:prstGeom prst="roundRect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350" tIns="6350" rIns="6350" bIns="6350" numCol="1" spcCol="1270" rtlCol="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000" kern="1200" dirty="0">
              <a:solidFill>
                <a:srgbClr val="34342B"/>
              </a:solidFill>
              <a:latin typeface="Vodafone Rg" pitchFamily="34" charset="0"/>
              <a:ea typeface="+mn-ea"/>
              <a:cs typeface="+mn-cs"/>
            </a:endParaRPr>
          </a:p>
        </p:txBody>
      </p:sp>
      <p:cxnSp>
        <p:nvCxnSpPr>
          <p:cNvPr id="11" name="Conector recto de flecha 36">
            <a:extLst>
              <a:ext uri="{FF2B5EF4-FFF2-40B4-BE49-F238E27FC236}">
                <a16:creationId xmlns:a16="http://schemas.microsoft.com/office/drawing/2014/main" id="{4474C8A9-3E7B-400D-8E87-3B47E4222F2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445164" y="2754720"/>
            <a:ext cx="428607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47134"/>
      </p:ext>
    </p:extLst>
  </p:cSld>
  <p:clrMapOvr>
    <a:masterClrMapping/>
  </p:clrMapOvr>
</p:sld>
</file>

<file path=ppt/theme/theme1.xml><?xml version="1.0" encoding="utf-8"?>
<a:theme xmlns:a="http://schemas.openxmlformats.org/drawingml/2006/main" name="1_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08ad96142a11c446fb7a83c2746f79 [Read-Only]" id="{0317B161-D922-422F-8B40-D0C78D4EE5BE}" vid="{4B809439-380C-4349-AAFA-B335E411F37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Vodafone 2013">
    <a:dk1>
      <a:srgbClr val="000000"/>
    </a:dk1>
    <a:lt1>
      <a:srgbClr val="FFFFFF"/>
    </a:lt1>
    <a:dk2>
      <a:srgbClr val="5E2750"/>
    </a:dk2>
    <a:lt2>
      <a:srgbClr val="4A4D4E"/>
    </a:lt2>
    <a:accent1>
      <a:srgbClr val="E60000"/>
    </a:accent1>
    <a:accent2>
      <a:srgbClr val="A8B400"/>
    </a:accent2>
    <a:accent3>
      <a:srgbClr val="9C2AA0"/>
    </a:accent3>
    <a:accent4>
      <a:srgbClr val="EB9700"/>
    </a:accent4>
    <a:accent5>
      <a:srgbClr val="00B0CA"/>
    </a:accent5>
    <a:accent6>
      <a:srgbClr val="FECB00"/>
    </a:accent6>
    <a:hlink>
      <a:srgbClr val="E60000"/>
    </a:hlink>
    <a:folHlink>
      <a:srgbClr val="E6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3415</TotalTime>
  <Words>471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Vodafone Rg</vt:lpstr>
      <vt:lpstr>1_Vodafone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financial statement goes here, over maximum of 3 lines</dc:title>
  <dc:creator>Mirian Andrés Romero</dc:creator>
  <cp:lastModifiedBy>Lerena Villarroel, Ramon</cp:lastModifiedBy>
  <cp:revision>155</cp:revision>
  <dcterms:created xsi:type="dcterms:W3CDTF">2019-11-08T11:39:38Z</dcterms:created>
  <dcterms:modified xsi:type="dcterms:W3CDTF">2021-06-01T14:03:53Z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iteId">
    <vt:lpwstr>68283f3b-8487-4c86-adb3-a5228f18b893</vt:lpwstr>
  </property>
  <property fmtid="{D5CDD505-2E9C-101B-9397-08002B2CF9AE}" pid="4" name="MSIP_Label_0359f705-2ba0-454b-9cfc-6ce5bcaac040_Owner">
    <vt:lpwstr>patricia.sanchez@vodafone.com</vt:lpwstr>
  </property>
  <property fmtid="{D5CDD505-2E9C-101B-9397-08002B2CF9AE}" pid="5" name="MSIP_Label_0359f705-2ba0-454b-9cfc-6ce5bcaac040_SetDate">
    <vt:lpwstr>2019-12-04T16:26:27.9403996Z</vt:lpwstr>
  </property>
  <property fmtid="{D5CDD505-2E9C-101B-9397-08002B2CF9AE}" pid="6" name="MSIP_Label_0359f705-2ba0-454b-9cfc-6ce5bcaac040_Name">
    <vt:lpwstr>C2 General</vt:lpwstr>
  </property>
  <property fmtid="{D5CDD505-2E9C-101B-9397-08002B2CF9AE}" pid="7" name="MSIP_Label_0359f705-2ba0-454b-9cfc-6ce5bcaac040_Application">
    <vt:lpwstr>Microsoft Azure Information Protection</vt:lpwstr>
  </property>
  <property fmtid="{D5CDD505-2E9C-101B-9397-08002B2CF9AE}" pid="8" name="MSIP_Label_0359f705-2ba0-454b-9cfc-6ce5bcaac040_Extended_MSFT_Method">
    <vt:lpwstr>Automatic</vt:lpwstr>
  </property>
  <property fmtid="{D5CDD505-2E9C-101B-9397-08002B2CF9AE}" pid="9" name="MSIP_Label_e463cba9-5f6c-478d-9329-7b2295e4e8ed_Enabled">
    <vt:lpwstr>true</vt:lpwstr>
  </property>
  <property fmtid="{D5CDD505-2E9C-101B-9397-08002B2CF9AE}" pid="10" name="MSIP_Label_e463cba9-5f6c-478d-9329-7b2295e4e8ed_SetDate">
    <vt:lpwstr>2021-05-27T16:12:30Z</vt:lpwstr>
  </property>
  <property fmtid="{D5CDD505-2E9C-101B-9397-08002B2CF9AE}" pid="11" name="MSIP_Label_e463cba9-5f6c-478d-9329-7b2295e4e8ed_Method">
    <vt:lpwstr>Standard</vt:lpwstr>
  </property>
  <property fmtid="{D5CDD505-2E9C-101B-9397-08002B2CF9AE}" pid="12" name="MSIP_Label_e463cba9-5f6c-478d-9329-7b2295e4e8ed_Name">
    <vt:lpwstr>All Employees_2</vt:lpwstr>
  </property>
  <property fmtid="{D5CDD505-2E9C-101B-9397-08002B2CF9AE}" pid="13" name="MSIP_Label_e463cba9-5f6c-478d-9329-7b2295e4e8ed_SiteId">
    <vt:lpwstr>33440fc6-b7c7-412c-bb73-0e70b0198d5a</vt:lpwstr>
  </property>
  <property fmtid="{D5CDD505-2E9C-101B-9397-08002B2CF9AE}" pid="14" name="MSIP_Label_e463cba9-5f6c-478d-9329-7b2295e4e8ed_ActionId">
    <vt:lpwstr>4a7fa834-6f54-47aa-8ec9-b9da18a945df</vt:lpwstr>
  </property>
  <property fmtid="{D5CDD505-2E9C-101B-9397-08002B2CF9AE}" pid="15" name="MSIP_Label_e463cba9-5f6c-478d-9329-7b2295e4e8ed_ContentBits">
    <vt:lpwstr>0</vt:lpwstr>
  </property>
</Properties>
</file>